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 Type="http://schemas.microsoft.com/office/2006/relationships/txt" Target="/udata/data.dat" Id="R9d5d6b8908694a5d"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3" r:id="rId3"/>
    <p:sldId id="257" r:id="rId4"/>
    <p:sldId id="260" r:id="rId5"/>
    <p:sldId id="274" r:id="rId6"/>
    <p:sldId id="275" r:id="rId7"/>
    <p:sldId id="276" r:id="rId8"/>
    <p:sldId id="263" r:id="rId9"/>
    <p:sldId id="262" r:id="rId10"/>
    <p:sldId id="264" r:id="rId11"/>
    <p:sldId id="268" r:id="rId12"/>
    <p:sldId id="261" r:id="rId13"/>
    <p:sldId id="267" r:id="rId14"/>
    <p:sldId id="266"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41" autoAdjust="0"/>
  </p:normalViewPr>
  <p:slideViewPr>
    <p:cSldViewPr snapToGrid="0">
      <p:cViewPr varScale="1">
        <p:scale>
          <a:sx n="51" d="100"/>
          <a:sy n="51" d="100"/>
        </p:scale>
        <p:origin x="12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FB423-9865-44A6-B65D-EFFF4DABD60F}" type="datetimeFigureOut">
              <a:rPr lang="zh-CN" altLang="en-US" smtClean="0"/>
              <a:t>2019/8/29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53A03-9675-48C5-84A3-A59AFCE4E64F}" type="slidenum">
              <a:rPr lang="zh-CN" altLang="en-US" smtClean="0"/>
              <a:t>‹#›</a:t>
            </a:fld>
            <a:endParaRPr lang="zh-CN" altLang="en-US"/>
          </a:p>
        </p:txBody>
      </p:sp>
    </p:spTree>
    <p:extLst>
      <p:ext uri="{BB962C8B-B14F-4D97-AF65-F5344CB8AC3E}">
        <p14:creationId xmlns:p14="http://schemas.microsoft.com/office/powerpoint/2010/main" val="268392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Made by Li </a:t>
            </a:r>
            <a:r>
              <a:rPr lang="en-US" altLang="zh-CN" dirty="0" err="1" smtClean="0"/>
              <a:t>Jia</a:t>
            </a:r>
            <a:endParaRPr lang="en-US" altLang="zh-CN" dirty="0" smtClean="0"/>
          </a:p>
          <a:p>
            <a:r>
              <a:rPr lang="zh-CN" altLang="en-US" dirty="0" smtClean="0"/>
              <a:t>确实可以对图像生成过程进行额外的控制通过在</a:t>
            </a:r>
            <a:r>
              <a:rPr lang="en-US" altLang="zh-CN" dirty="0" smtClean="0"/>
              <a:t>GAN</a:t>
            </a:r>
            <a:r>
              <a:rPr lang="zh-CN" altLang="en-US" dirty="0" smtClean="0"/>
              <a:t>中引入对象路径。更好地控制</a:t>
            </a:r>
            <a:r>
              <a:rPr lang="en-US" altLang="zh-CN" dirty="0" smtClean="0"/>
              <a:t>GAN</a:t>
            </a:r>
            <a:r>
              <a:rPr lang="zh-CN" altLang="en-US" dirty="0" smtClean="0"/>
              <a:t>中的图像生成过程</a:t>
            </a:r>
            <a:endParaRPr lang="en-US" altLang="zh-CN" dirty="0" smtClean="0"/>
          </a:p>
          <a:p>
            <a:r>
              <a:rPr lang="zh-CN" altLang="en-US" dirty="0" smtClean="0"/>
              <a:t>能够控制</a:t>
            </a:r>
            <a:r>
              <a:rPr lang="zh-CN" altLang="en-US" b="1" dirty="0" smtClean="0"/>
              <a:t>身份</a:t>
            </a:r>
            <a:r>
              <a:rPr lang="zh-CN" altLang="en-US" dirty="0" smtClean="0"/>
              <a:t>和基于边界框在给定图像内定位多个对象（</a:t>
            </a:r>
            <a:r>
              <a:rPr lang="zh-CN" altLang="en-US" b="1" dirty="0" smtClean="0"/>
              <a:t>大小</a:t>
            </a:r>
            <a:r>
              <a:rPr lang="en-US" altLang="zh-CN" b="1" dirty="0" smtClean="0"/>
              <a:t>/</a:t>
            </a:r>
            <a:r>
              <a:rPr lang="zh-CN" altLang="en-US" b="1" dirty="0" smtClean="0"/>
              <a:t>位置</a:t>
            </a:r>
            <a:r>
              <a:rPr lang="zh-CN" altLang="en-US" dirty="0" smtClean="0"/>
              <a:t>），从而便于</a:t>
            </a:r>
            <a:r>
              <a:rPr lang="zh-CN" altLang="en-US" b="1" dirty="0" smtClean="0"/>
              <a:t>实现生成更复杂的场景</a:t>
            </a:r>
            <a:r>
              <a:rPr lang="zh-CN" altLang="en-US" dirty="0" smtClean="0"/>
              <a:t>。</a:t>
            </a:r>
            <a:endParaRPr lang="en-US" altLang="zh-CN" dirty="0" smtClean="0"/>
          </a:p>
          <a:p>
            <a:r>
              <a:rPr lang="zh-CN" altLang="en-US" dirty="0" smtClean="0"/>
              <a:t>在场景表示和对象表示之间允许我们控制身份，位置，和图像中任意多个对象的大小，只要对象不重叠太强。</a:t>
            </a:r>
            <a:endParaRPr lang="en-US" altLang="zh-CN" dirty="0" smtClean="0"/>
          </a:p>
          <a:p>
            <a:r>
              <a:rPr lang="en-US" altLang="zh-CN" sz="1200" b="0" i="0" u="none" strike="noStrike" kern="1200" baseline="0" dirty="0" smtClean="0">
                <a:solidFill>
                  <a:schemeClr val="tx1"/>
                </a:solidFill>
                <a:latin typeface="+mn-lt"/>
                <a:ea typeface="+mn-ea"/>
                <a:cs typeface="+mn-cs"/>
              </a:rPr>
              <a:t>it is possible to add our </a:t>
            </a:r>
            <a:r>
              <a:rPr lang="en-US" altLang="zh-CN" sz="1200" b="1" i="0" u="none" strike="noStrike" kern="1200" baseline="0" dirty="0" smtClean="0">
                <a:solidFill>
                  <a:schemeClr val="tx1"/>
                </a:solidFill>
                <a:latin typeface="+mn-lt"/>
                <a:ea typeface="+mn-ea"/>
                <a:cs typeface="+mn-cs"/>
              </a:rPr>
              <a:t>object pathway </a:t>
            </a:r>
            <a:r>
              <a:rPr lang="en-US" altLang="zh-CN" sz="1200" b="0" i="0" u="none" strike="noStrike" kern="1200" baseline="0" dirty="0" smtClean="0">
                <a:solidFill>
                  <a:schemeClr val="tx1"/>
                </a:solidFill>
                <a:latin typeface="+mn-lt"/>
                <a:ea typeface="+mn-ea"/>
                <a:cs typeface="+mn-cs"/>
              </a:rPr>
              <a:t>to pre-existing GAN models without having to change the overall model</a:t>
            </a:r>
          </a:p>
          <a:p>
            <a:r>
              <a:rPr lang="en-US" altLang="zh-CN" sz="1200" b="0" i="0" u="none" strike="noStrike" kern="1200" baseline="0" dirty="0" smtClean="0">
                <a:solidFill>
                  <a:schemeClr val="tx1"/>
                </a:solidFill>
                <a:latin typeface="+mn-lt"/>
                <a:ea typeface="+mn-ea"/>
                <a:cs typeface="+mn-cs"/>
              </a:rPr>
              <a:t>architecture or training process.</a:t>
            </a:r>
          </a:p>
          <a:p>
            <a:endParaRPr lang="en-US" altLang="zh-CN" sz="1200" b="0" i="0" u="none" strike="noStrike" kern="1200" baseline="0" dirty="0" smtClean="0">
              <a:solidFill>
                <a:schemeClr val="tx1"/>
              </a:solidFill>
              <a:latin typeface="+mn-lt"/>
              <a:ea typeface="+mn-ea"/>
              <a:cs typeface="+mn-cs"/>
            </a:endParaRPr>
          </a:p>
          <a:p>
            <a:r>
              <a:rPr lang="en-US" altLang="zh-CN" dirty="0" smtClean="0"/>
              <a:t>global pathway</a:t>
            </a:r>
          </a:p>
          <a:p>
            <a:r>
              <a:rPr lang="en-US" altLang="zh-CN" dirty="0" smtClean="0"/>
              <a:t>focus on global image statistics</a:t>
            </a:r>
          </a:p>
          <a:p>
            <a:r>
              <a:rPr lang="en-US" altLang="zh-CN" dirty="0" smtClean="0"/>
              <a:t>object pathway</a:t>
            </a:r>
            <a:endParaRPr lang="zh-CN" altLang="en-US" dirty="0" smtClean="0"/>
          </a:p>
          <a:p>
            <a:r>
              <a:rPr lang="en-US" altLang="zh-CN" dirty="0" smtClean="0"/>
              <a:t>more fine-grained attention to detail of specific objects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1</a:t>
            </a:fld>
            <a:endParaRPr lang="zh-CN" altLang="en-US"/>
          </a:p>
        </p:txBody>
      </p:sp>
    </p:spTree>
    <p:extLst>
      <p:ext uri="{BB962C8B-B14F-4D97-AF65-F5344CB8AC3E}">
        <p14:creationId xmlns:p14="http://schemas.microsoft.com/office/powerpoint/2010/main" val="2727183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current state-of-the-art model on the MS-COCO data set</a:t>
            </a:r>
            <a:endParaRPr lang="en-US" altLang="zh-CN" dirty="0" smtClean="0"/>
          </a:p>
          <a:p>
            <a:r>
              <a:rPr lang="en-US" altLang="zh-CN" dirty="0" err="1" smtClean="0"/>
              <a:t>AttnGAN</a:t>
            </a:r>
            <a:r>
              <a:rPr lang="zh-CN" altLang="en-US" dirty="0" smtClean="0"/>
              <a:t>只包含一个模型通过利用多个中间鉴别器对图像标题进行端到端训练。</a:t>
            </a:r>
            <a:endParaRPr lang="en-US" altLang="zh-CN" dirty="0" smtClean="0"/>
          </a:p>
          <a:p>
            <a:r>
              <a:rPr lang="en-US" altLang="zh-CN" dirty="0" err="1" smtClean="0"/>
              <a:t>AttnGAN</a:t>
            </a:r>
            <a:r>
              <a:rPr lang="zh-CN" altLang="en-US" dirty="0" smtClean="0"/>
              <a:t>实现了一种注意技术网络通过其关注图像中特定单词的特定图像区域</a:t>
            </a:r>
          </a:p>
          <a:p>
            <a:r>
              <a:rPr lang="zh-CN" altLang="en-US" dirty="0" smtClean="0"/>
              <a:t>标题并添加额外的损失，检查图像是否描述了内容</a:t>
            </a:r>
            <a:endParaRPr lang="en-US" altLang="zh-CN" dirty="0" smtClean="0"/>
          </a:p>
          <a:p>
            <a:r>
              <a:rPr lang="en-US" altLang="zh-CN" dirty="0" smtClean="0"/>
              <a:t>place objects similar to traffic lights throughout the whole image</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smtClean="0"/>
              <a:t>AttnGAN</a:t>
            </a:r>
            <a:r>
              <a:rPr lang="en-US" altLang="zh-CN" b="1" dirty="0" smtClean="0"/>
              <a:t> + OP</a:t>
            </a:r>
            <a:r>
              <a:rPr lang="zh-CN" altLang="en-US" dirty="0" smtClean="0"/>
              <a:t>在所需的位置生成所需的对象</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11</a:t>
            </a:fld>
            <a:endParaRPr lang="zh-CN" altLang="en-US"/>
          </a:p>
        </p:txBody>
      </p:sp>
    </p:spTree>
    <p:extLst>
      <p:ext uri="{BB962C8B-B14F-4D97-AF65-F5344CB8AC3E}">
        <p14:creationId xmlns:p14="http://schemas.microsoft.com/office/powerpoint/2010/main" val="3637049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全局</a:t>
            </a:r>
            <a:r>
              <a:rPr lang="zh-CN" altLang="en-US" dirty="0" smtClean="0"/>
              <a:t>路径确实建模整体图像特征，而对象路径则侧重于特定的单个对象</a:t>
            </a:r>
            <a:r>
              <a:rPr lang="zh-CN" altLang="en-US" dirty="0" smtClean="0"/>
              <a:t>。</a:t>
            </a:r>
            <a:endParaRPr lang="en-US" altLang="zh-CN" dirty="0" smtClean="0"/>
          </a:p>
          <a:p>
            <a:r>
              <a:rPr lang="zh-CN" altLang="en-US" dirty="0" smtClean="0"/>
              <a:t>消融研究</a:t>
            </a:r>
            <a:endParaRPr lang="en-US" altLang="zh-CN" dirty="0" smtClean="0"/>
          </a:p>
          <a:p>
            <a:r>
              <a:rPr lang="en-US" altLang="zh-CN" dirty="0" smtClean="0"/>
              <a:t>global pathway generates features for the general image layout and background but does not provide sufficient details for individual objects.</a:t>
            </a:r>
          </a:p>
          <a:p>
            <a:r>
              <a:rPr lang="en-US" altLang="zh-CN" dirty="0" smtClean="0"/>
              <a:t>focuses entirely on the individual objects and generates features specifically for a given object at a given location.</a:t>
            </a:r>
          </a:p>
          <a:p>
            <a:endParaRPr lang="en-US" altLang="zh-CN" dirty="0" smtClean="0"/>
          </a:p>
        </p:txBody>
      </p:sp>
      <p:sp>
        <p:nvSpPr>
          <p:cNvPr id="4" name="灯片编号占位符 3"/>
          <p:cNvSpPr>
            <a:spLocks noGrp="1"/>
          </p:cNvSpPr>
          <p:nvPr>
            <p:ph type="sldNum" sz="quarter" idx="10"/>
          </p:nvPr>
        </p:nvSpPr>
        <p:spPr/>
        <p:txBody>
          <a:bodyPr/>
          <a:lstStyle/>
          <a:p>
            <a:fld id="{E7A53A03-9675-48C5-84A3-A59AFCE4E64F}" type="slidenum">
              <a:rPr lang="zh-CN" altLang="en-US" smtClean="0"/>
              <a:t>12</a:t>
            </a:fld>
            <a:endParaRPr lang="zh-CN" altLang="en-US"/>
          </a:p>
        </p:txBody>
      </p:sp>
    </p:spTree>
    <p:extLst>
      <p:ext uri="{BB962C8B-B14F-4D97-AF65-F5344CB8AC3E}">
        <p14:creationId xmlns:p14="http://schemas.microsoft.com/office/powerpoint/2010/main" val="3412370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目的：</a:t>
            </a:r>
            <a:r>
              <a:rPr lang="en-US" altLang="zh-CN" sz="1200" b="0" i="0" u="none" strike="noStrike" kern="1200" baseline="0" dirty="0" smtClean="0">
                <a:solidFill>
                  <a:schemeClr val="tx1"/>
                </a:solidFill>
                <a:latin typeface="+mn-lt"/>
                <a:ea typeface="+mn-ea"/>
                <a:cs typeface="+mn-cs"/>
              </a:rPr>
              <a:t>measure how often an object detection framework, which was trained on MS-COSO as well,</a:t>
            </a:r>
          </a:p>
          <a:p>
            <a:r>
              <a:rPr lang="en-US" altLang="zh-CN" sz="1200" b="0" i="0" u="none" strike="noStrike" kern="1200" baseline="0" dirty="0" smtClean="0">
                <a:solidFill>
                  <a:schemeClr val="tx1"/>
                </a:solidFill>
                <a:latin typeface="+mn-lt"/>
                <a:ea typeface="+mn-ea"/>
                <a:cs typeface="+mn-cs"/>
              </a:rPr>
              <a:t> can detect a specified object at a specified location</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a:t>
            </a:r>
            <a:r>
              <a:rPr lang="en-US" altLang="zh-CN" sz="1200" b="0" i="0" u="none" strike="noStrike" kern="1200" baseline="0" dirty="0" err="1" smtClean="0">
                <a:solidFill>
                  <a:schemeClr val="tx1"/>
                </a:solidFill>
                <a:latin typeface="+mn-lt"/>
                <a:ea typeface="+mn-ea"/>
                <a:cs typeface="+mn-cs"/>
              </a:rPr>
              <a:t>StackGAN</a:t>
            </a:r>
            <a:r>
              <a:rPr lang="en-US" altLang="zh-CN" sz="1200" b="0" i="0" u="none" strike="noStrike" kern="1200" baseline="0" dirty="0" smtClean="0">
                <a:solidFill>
                  <a:schemeClr val="tx1"/>
                </a:solidFill>
                <a:latin typeface="+mn-lt"/>
                <a:ea typeface="+mn-ea"/>
                <a:cs typeface="+mn-cs"/>
              </a:rPr>
              <a:t> generates objects at the given bounding box,</a:t>
            </a:r>
          </a:p>
          <a:p>
            <a:r>
              <a:rPr lang="en-US" altLang="zh-CN" sz="1200" b="0" i="0" u="none" strike="noStrike" kern="1200" baseline="0" dirty="0" err="1" smtClean="0">
                <a:solidFill>
                  <a:schemeClr val="tx1"/>
                </a:solidFill>
                <a:latin typeface="+mn-lt"/>
                <a:ea typeface="+mn-ea"/>
                <a:cs typeface="+mn-cs"/>
              </a:rPr>
              <a:t>AttnGAN</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tends to place </a:t>
            </a:r>
            <a:r>
              <a:rPr lang="zh-CN" altLang="en-US" sz="1200" b="0" i="0" u="none" strike="noStrike" kern="1200" baseline="0" dirty="0" smtClean="0">
                <a:solidFill>
                  <a:schemeClr val="tx1"/>
                </a:solidFill>
                <a:latin typeface="+mn-lt"/>
                <a:ea typeface="+mn-ea"/>
                <a:cs typeface="+mn-cs"/>
              </a:rPr>
              <a:t>显著</a:t>
            </a:r>
            <a:r>
              <a:rPr lang="en-US" altLang="zh-CN" sz="1200" b="0" i="0" u="none" strike="noStrike" kern="1200" baseline="0" dirty="0" smtClean="0">
                <a:solidFill>
                  <a:schemeClr val="tx1"/>
                </a:solidFill>
                <a:latin typeface="+mn-lt"/>
                <a:ea typeface="+mn-ea"/>
                <a:cs typeface="+mn-cs"/>
              </a:rPr>
              <a:t>object features throughout the image, which leads to an even higher detection</a:t>
            </a:r>
          </a:p>
          <a:p>
            <a:r>
              <a:rPr lang="en-US" altLang="zh-CN" sz="1200" b="0" i="0" u="none" strike="noStrike" kern="1200" baseline="0" dirty="0" smtClean="0">
                <a:solidFill>
                  <a:schemeClr val="tx1"/>
                </a:solidFill>
                <a:latin typeface="+mn-lt"/>
                <a:ea typeface="+mn-ea"/>
                <a:cs typeface="+mn-cs"/>
              </a:rPr>
              <a:t>rate by the YOLOv3 network, but a smaller average </a:t>
            </a:r>
            <a:r>
              <a:rPr lang="en-US" altLang="zh-CN" sz="1200" b="0" i="0" u="none" strike="noStrike" kern="1200" baseline="0" dirty="0" err="1" smtClean="0">
                <a:solidFill>
                  <a:schemeClr val="tx1"/>
                </a:solidFill>
                <a:latin typeface="+mn-lt"/>
                <a:ea typeface="+mn-ea"/>
                <a:cs typeface="+mn-cs"/>
              </a:rPr>
              <a:t>IoU</a:t>
            </a:r>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13</a:t>
            </a:fld>
            <a:endParaRPr lang="zh-CN" altLang="en-US"/>
          </a:p>
        </p:txBody>
      </p:sp>
    </p:spTree>
    <p:extLst>
      <p:ext uri="{BB962C8B-B14F-4D97-AF65-F5344CB8AC3E}">
        <p14:creationId xmlns:p14="http://schemas.microsoft.com/office/powerpoint/2010/main" val="2633693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确实可以对图像生成过程进行额外的控制通过在</a:t>
            </a:r>
            <a:r>
              <a:rPr lang="en-US" altLang="zh-CN" dirty="0" smtClean="0"/>
              <a:t>GAN</a:t>
            </a:r>
            <a:r>
              <a:rPr lang="zh-CN" altLang="en-US" dirty="0" smtClean="0"/>
              <a:t>中引入对象路径。</a:t>
            </a:r>
            <a:endParaRPr lang="en-US" altLang="zh-CN" dirty="0" smtClean="0"/>
          </a:p>
          <a:p>
            <a:r>
              <a:rPr lang="en-US" altLang="zh-CN" sz="1200" b="0" i="0" u="none" strike="noStrike" kern="1200" baseline="0" dirty="0" smtClean="0">
                <a:solidFill>
                  <a:schemeClr val="tx1"/>
                </a:solidFill>
                <a:latin typeface="+mn-lt"/>
                <a:ea typeface="+mn-ea"/>
                <a:cs typeface="+mn-cs"/>
              </a:rPr>
              <a:t>object pathway provides us with more control over </a:t>
            </a:r>
            <a:r>
              <a:rPr lang="en-US" altLang="zh-CN" sz="1200" b="0" i="0" u="none" strike="noStrike" kern="1200" baseline="0" dirty="0" err="1" smtClean="0">
                <a:solidFill>
                  <a:schemeClr val="tx1"/>
                </a:solidFill>
                <a:latin typeface="+mn-lt"/>
                <a:ea typeface="+mn-ea"/>
                <a:cs typeface="+mn-cs"/>
              </a:rPr>
              <a:t>theimage</a:t>
            </a:r>
            <a:r>
              <a:rPr lang="en-US" altLang="zh-CN" sz="1200" b="0" i="0" u="none" strike="noStrike" kern="1200" baseline="0" dirty="0" smtClean="0">
                <a:solidFill>
                  <a:schemeClr val="tx1"/>
                </a:solidFill>
                <a:latin typeface="+mn-lt"/>
                <a:ea typeface="+mn-ea"/>
                <a:cs typeface="+mn-cs"/>
              </a:rPr>
              <a:t> generation process and can, </a:t>
            </a:r>
          </a:p>
          <a:p>
            <a:r>
              <a:rPr lang="en-US" altLang="zh-CN" sz="1200" b="0" i="0" u="none" strike="noStrike" kern="1200" baseline="0" dirty="0" smtClean="0">
                <a:solidFill>
                  <a:schemeClr val="tx1"/>
                </a:solidFill>
                <a:latin typeface="+mn-lt"/>
                <a:ea typeface="+mn-ea"/>
                <a:cs typeface="+mn-cs"/>
              </a:rPr>
              <a:t>in some cases, increase the quality of the generated images as measured via the IS or FID.</a:t>
            </a:r>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14</a:t>
            </a:fld>
            <a:endParaRPr lang="zh-CN" altLang="en-US"/>
          </a:p>
        </p:txBody>
      </p:sp>
    </p:spTree>
    <p:extLst>
      <p:ext uri="{BB962C8B-B14F-4D97-AF65-F5344CB8AC3E}">
        <p14:creationId xmlns:p14="http://schemas.microsoft.com/office/powerpoint/2010/main" val="2536584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smtClean="0">
                <a:solidFill>
                  <a:schemeClr val="tx1"/>
                </a:solidFill>
                <a:latin typeface="+mn-lt"/>
                <a:ea typeface="+mn-ea"/>
                <a:cs typeface="+mn-cs"/>
              </a:rPr>
              <a:t>Seunghoon</a:t>
            </a:r>
            <a:r>
              <a:rPr lang="en-US" altLang="zh-CN" sz="1200" b="0" i="0" u="none" strike="noStrike" kern="1200" baseline="0" dirty="0" smtClean="0">
                <a:solidFill>
                  <a:schemeClr val="tx1"/>
                </a:solidFill>
                <a:latin typeface="+mn-lt"/>
                <a:ea typeface="+mn-ea"/>
                <a:cs typeface="+mn-cs"/>
              </a:rPr>
              <a:t> Hong 2018</a:t>
            </a:r>
            <a:endParaRPr lang="en-US" altLang="zh-CN" b="1" dirty="0" smtClean="0"/>
          </a:p>
          <a:p>
            <a:r>
              <a:rPr lang="zh-CN" altLang="en-US" b="1" dirty="0" smtClean="0"/>
              <a:t>给定一个文本描述，我们的算法序列性地构造一个场景的语义结构，并生成一个基于推断布局和文本的图像。可以根据标注的颜色进行查看。</a:t>
            </a:r>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2</a:t>
            </a:fld>
            <a:endParaRPr lang="zh-CN" altLang="en-US"/>
          </a:p>
        </p:txBody>
      </p:sp>
    </p:spTree>
    <p:extLst>
      <p:ext uri="{BB962C8B-B14F-4D97-AF65-F5344CB8AC3E}">
        <p14:creationId xmlns:p14="http://schemas.microsoft.com/office/powerpoint/2010/main" val="2585263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have one object pathway that is applied several times across</a:t>
            </a:r>
            <a:r>
              <a:rPr lang="en-US" altLang="zh-CN" baseline="0" dirty="0" smtClean="0"/>
              <a:t> </a:t>
            </a:r>
            <a:r>
              <a:rPr lang="en-US" altLang="zh-CN" dirty="0" smtClean="0"/>
              <a:t>different labels </a:t>
            </a:r>
            <a:r>
              <a:rPr lang="en-US" altLang="zh-CN" dirty="0" err="1" smtClean="0"/>
              <a:t>labeli</a:t>
            </a:r>
            <a:r>
              <a:rPr lang="en-US" altLang="zh-CN" dirty="0" smtClean="0"/>
              <a:t> </a:t>
            </a:r>
          </a:p>
          <a:p>
            <a:r>
              <a:rPr lang="en-US" altLang="zh-CN" dirty="0" smtClean="0"/>
              <a:t>and whose output feeds onto the corresponding coordinates on the empty canvas</a:t>
            </a:r>
          </a:p>
          <a:p>
            <a:r>
              <a:rPr lang="en-US" altLang="zh-CN" dirty="0" smtClean="0"/>
              <a:t>similarly to the generator we only use one object pathway that is applied to multiple image locations, where the outputs are then added onto the empty canvas, summing up overlapping parts and keeping areas outside of the bounding boxes set to zero</a:t>
            </a:r>
            <a:endParaRPr lang="zh-CN" altLang="en-US" dirty="0" smtClean="0"/>
          </a:p>
          <a:p>
            <a:endParaRPr lang="en-US" altLang="zh-CN" dirty="0" smtClean="0"/>
          </a:p>
          <a:p>
            <a:r>
              <a:rPr lang="zh-CN" altLang="en-US" dirty="0" smtClean="0"/>
              <a:t>非极大值抑制</a:t>
            </a:r>
            <a:r>
              <a:rPr lang="en-US" altLang="zh-CN" dirty="0" smtClean="0"/>
              <a:t>NMS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3</a:t>
            </a:fld>
            <a:endParaRPr lang="zh-CN" altLang="en-US"/>
          </a:p>
        </p:txBody>
      </p:sp>
    </p:spTree>
    <p:extLst>
      <p:ext uri="{BB962C8B-B14F-4D97-AF65-F5344CB8AC3E}">
        <p14:creationId xmlns:p14="http://schemas.microsoft.com/office/powerpoint/2010/main" val="355558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t>conditioning augmentation for the image captions </a:t>
            </a:r>
            <a:r>
              <a:rPr lang="en-US" altLang="zh-CN" dirty="0" smtClean="0"/>
              <a:t>which helps improve the training process and </a:t>
            </a:r>
            <a:r>
              <a:rPr lang="en-US" altLang="zh-CN" dirty="0" smtClean="0"/>
              <a:t>the</a:t>
            </a:r>
            <a:r>
              <a:rPr lang="en-US" altLang="zh-CN" baseline="0" dirty="0" smtClean="0"/>
              <a:t> </a:t>
            </a:r>
            <a:r>
              <a:rPr lang="en-US" altLang="zh-CN" dirty="0" smtClean="0"/>
              <a:t>quality </a:t>
            </a:r>
            <a:r>
              <a:rPr lang="en-US" altLang="zh-CN" dirty="0" smtClean="0"/>
              <a:t>of the generated </a:t>
            </a:r>
            <a:r>
              <a:rPr lang="en-US" altLang="zh-CN" dirty="0" smtClean="0"/>
              <a:t>images</a:t>
            </a:r>
          </a:p>
          <a:p>
            <a:r>
              <a:rPr lang="en-US" altLang="zh-CN" sz="1200" b="1" i="0" u="none" strike="noStrike" kern="1200" baseline="0" dirty="0" smtClean="0">
                <a:solidFill>
                  <a:schemeClr val="tx1"/>
                </a:solidFill>
                <a:latin typeface="+mn-lt"/>
                <a:ea typeface="+mn-ea"/>
                <a:cs typeface="+mn-cs"/>
              </a:rPr>
              <a:t>Spatial Transformer Network </a:t>
            </a:r>
            <a:r>
              <a:rPr lang="en-US" altLang="zh-CN" sz="1200" b="0" i="0" u="none" strike="noStrike" kern="1200" baseline="0" dirty="0" smtClean="0">
                <a:solidFill>
                  <a:schemeClr val="tx1"/>
                </a:solidFill>
                <a:latin typeface="+mn-lt"/>
                <a:ea typeface="+mn-ea"/>
                <a:cs typeface="+mn-cs"/>
              </a:rPr>
              <a:t>(STN) 2015</a:t>
            </a:r>
            <a:endParaRPr lang="en-US" altLang="zh-CN" dirty="0" smtClean="0"/>
          </a:p>
          <a:p>
            <a:r>
              <a:rPr lang="en-US" altLang="zh-CN" sz="1200" b="0" i="0" u="none" strike="noStrike" kern="1200" baseline="0" dirty="0" smtClean="0">
                <a:solidFill>
                  <a:schemeClr val="tx1"/>
                </a:solidFill>
                <a:latin typeface="+mn-lt"/>
                <a:ea typeface="+mn-ea"/>
                <a:cs typeface="+mn-cs"/>
              </a:rPr>
              <a:t>Here, we added the object pathways and the layout encoding at the beginning of both the first generator and the second generator and </a:t>
            </a:r>
          </a:p>
          <a:p>
            <a:r>
              <a:rPr lang="en-US" altLang="zh-CN" sz="1200" b="0" i="0" u="none" strike="noStrike" kern="1200" baseline="0" dirty="0" smtClean="0">
                <a:solidFill>
                  <a:schemeClr val="tx1"/>
                </a:solidFill>
                <a:latin typeface="+mn-lt"/>
                <a:ea typeface="+mn-ea"/>
                <a:cs typeface="+mn-cs"/>
              </a:rPr>
              <a:t>used the object pathway in both discriminators.</a:t>
            </a:r>
            <a:endParaRPr lang="zh-CN" altLang="en-US" dirty="0" smtClean="0"/>
          </a:p>
          <a:p>
            <a:endParaRPr lang="en-US" altLang="zh-CN" dirty="0" smtClean="0"/>
          </a:p>
          <a:p>
            <a:r>
              <a:rPr lang="zh-CN" altLang="en-US" dirty="0" smtClean="0"/>
              <a:t>文本到图像合成的</a:t>
            </a:r>
            <a:r>
              <a:rPr lang="zh-CN" altLang="en-US" dirty="0" smtClean="0"/>
              <a:t>架构</a:t>
            </a:r>
            <a:endParaRPr lang="en-US" altLang="zh-CN" dirty="0" smtClean="0"/>
          </a:p>
          <a:p>
            <a:endParaRPr lang="en-US" altLang="zh-CN" dirty="0" smtClean="0"/>
          </a:p>
          <a:p>
            <a:r>
              <a:rPr lang="zh-CN" altLang="en-US" dirty="0" smtClean="0"/>
              <a:t>将我们的对象路径添加到预先存在的</a:t>
            </a:r>
            <a:r>
              <a:rPr lang="en-US" altLang="zh-CN" dirty="0" smtClean="0"/>
              <a:t>GAN</a:t>
            </a:r>
            <a:r>
              <a:rPr lang="zh-CN" altLang="en-US" dirty="0" smtClean="0"/>
              <a:t>模型，而无需更改整体模型结构或培训过程。添加对象路径为我们提供了更多的控制权</a:t>
            </a:r>
            <a:endParaRPr lang="en-US" altLang="zh-CN" dirty="0" smtClean="0"/>
          </a:p>
          <a:p>
            <a:endParaRPr lang="en-US" altLang="zh-CN" dirty="0" smtClean="0"/>
          </a:p>
          <a:p>
            <a:r>
              <a:rPr lang="en-US" altLang="zh-CN" dirty="0" smtClean="0"/>
              <a:t>Label embedding</a:t>
            </a:r>
            <a:r>
              <a:rPr lang="zh-CN" altLang="en-US" dirty="0" smtClean="0"/>
              <a:t>将具有三个等级的输入数据减少为二维数据。</a:t>
            </a:r>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4</a:t>
            </a:fld>
            <a:endParaRPr lang="zh-CN" altLang="en-US"/>
          </a:p>
        </p:txBody>
      </p:sp>
    </p:spTree>
    <p:extLst>
      <p:ext uri="{BB962C8B-B14F-4D97-AF65-F5344CB8AC3E}">
        <p14:creationId xmlns:p14="http://schemas.microsoft.com/office/powerpoint/2010/main" val="1495809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smtClean="0">
                <a:solidFill>
                  <a:schemeClr val="tx1"/>
                </a:solidFill>
                <a:latin typeface="+mn-lt"/>
                <a:ea typeface="+mn-ea"/>
                <a:cs typeface="+mn-cs"/>
              </a:rPr>
              <a:t>Stackgan</a:t>
            </a:r>
            <a:r>
              <a:rPr lang="en-US" altLang="zh-CN" sz="1200" b="0" i="0" u="none" strike="noStrike" kern="1200" baseline="0" dirty="0" smtClean="0">
                <a:solidFill>
                  <a:schemeClr val="tx1"/>
                </a:solidFill>
                <a:latin typeface="+mn-lt"/>
                <a:ea typeface="+mn-ea"/>
                <a:cs typeface="+mn-cs"/>
              </a:rPr>
              <a:t>++: Realistic image synthesis with stacked generative adversarial networks.</a:t>
            </a:r>
          </a:p>
          <a:p>
            <a:r>
              <a:rPr lang="en-US" altLang="zh-CN" sz="1200" b="0" i="0" u="none" strike="noStrike" kern="1200" baseline="0" dirty="0" smtClean="0">
                <a:solidFill>
                  <a:schemeClr val="tx1"/>
                </a:solidFill>
                <a:latin typeface="+mn-lt"/>
                <a:ea typeface="+mn-ea"/>
                <a:cs typeface="+mn-cs"/>
              </a:rPr>
              <a:t>first, it learns a generator for images with a resolution of 64  64 </a:t>
            </a:r>
            <a:r>
              <a:rPr lang="en-US" altLang="zh-CN" sz="1200" b="0" i="0" u="none" strike="noStrike" kern="1200" baseline="0" dirty="0" err="1" smtClean="0">
                <a:solidFill>
                  <a:schemeClr val="tx1"/>
                </a:solidFill>
                <a:latin typeface="+mn-lt"/>
                <a:ea typeface="+mn-ea"/>
                <a:cs typeface="+mn-cs"/>
              </a:rPr>
              <a:t>px</a:t>
            </a:r>
            <a:r>
              <a:rPr lang="en-US" altLang="zh-CN" sz="1200" b="0" i="0" u="none" strike="noStrike" kern="1200" baseline="0" dirty="0" smtClean="0">
                <a:solidFill>
                  <a:schemeClr val="tx1"/>
                </a:solidFill>
                <a:latin typeface="+mn-lt"/>
                <a:ea typeface="+mn-ea"/>
                <a:cs typeface="+mn-cs"/>
              </a:rPr>
              <a:t> based on the image captions, </a:t>
            </a:r>
          </a:p>
          <a:p>
            <a:r>
              <a:rPr lang="en-US" altLang="zh-CN" sz="1200" b="0" i="0" u="none" strike="noStrike" kern="1200" baseline="0" dirty="0" smtClean="0">
                <a:solidFill>
                  <a:schemeClr val="tx1"/>
                </a:solidFill>
                <a:latin typeface="+mn-lt"/>
                <a:ea typeface="+mn-ea"/>
                <a:cs typeface="+mn-cs"/>
              </a:rPr>
              <a:t>and second, it trains a second generator,</a:t>
            </a:r>
          </a:p>
          <a:p>
            <a:r>
              <a:rPr lang="en-US" altLang="zh-CN" sz="1200" b="0" i="0" u="none" strike="noStrike" kern="1200" baseline="0" dirty="0" smtClean="0">
                <a:solidFill>
                  <a:schemeClr val="tx1"/>
                </a:solidFill>
                <a:latin typeface="+mn-lt"/>
                <a:ea typeface="+mn-ea"/>
                <a:cs typeface="+mn-cs"/>
              </a:rPr>
              <a:t>which uses the smaller images (64  64 </a:t>
            </a:r>
            <a:r>
              <a:rPr lang="en-US" altLang="zh-CN" sz="1200" b="0" i="0" u="none" strike="noStrike" kern="1200" baseline="0" dirty="0" err="1" smtClean="0">
                <a:solidFill>
                  <a:schemeClr val="tx1"/>
                </a:solidFill>
                <a:latin typeface="+mn-lt"/>
                <a:ea typeface="+mn-ea"/>
                <a:cs typeface="+mn-cs"/>
              </a:rPr>
              <a:t>px</a:t>
            </a:r>
            <a:r>
              <a:rPr lang="en-US" altLang="zh-CN" sz="1200" b="0" i="0" u="none" strike="noStrike" kern="1200" baseline="0" dirty="0" smtClean="0">
                <a:solidFill>
                  <a:schemeClr val="tx1"/>
                </a:solidFill>
                <a:latin typeface="+mn-lt"/>
                <a:ea typeface="+mn-ea"/>
                <a:cs typeface="+mn-cs"/>
              </a:rPr>
              <a:t>) from the first generator and the image caption as input to</a:t>
            </a:r>
          </a:p>
          <a:p>
            <a:r>
              <a:rPr lang="en-US" altLang="zh-CN" sz="1200" b="0" i="0" u="none" strike="noStrike" kern="1200" baseline="0" dirty="0" smtClean="0">
                <a:solidFill>
                  <a:schemeClr val="tx1"/>
                </a:solidFill>
                <a:latin typeface="+mn-lt"/>
                <a:ea typeface="+mn-ea"/>
                <a:cs typeface="+mn-cs"/>
              </a:rPr>
              <a:t>generate images with a resolution of 256256 </a:t>
            </a:r>
            <a:r>
              <a:rPr lang="en-US" altLang="zh-CN" sz="1200" b="0" i="0" u="none" strike="noStrike" kern="1200" baseline="0" dirty="0" err="1" smtClean="0">
                <a:solidFill>
                  <a:schemeClr val="tx1"/>
                </a:solidFill>
                <a:latin typeface="+mn-lt"/>
                <a:ea typeface="+mn-ea"/>
                <a:cs typeface="+mn-cs"/>
              </a:rPr>
              <a:t>px</a:t>
            </a:r>
            <a:r>
              <a:rPr lang="en-US" altLang="zh-CN"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5</a:t>
            </a:fld>
            <a:endParaRPr lang="zh-CN" altLang="en-US"/>
          </a:p>
        </p:txBody>
      </p:sp>
    </p:spTree>
    <p:extLst>
      <p:ext uri="{BB962C8B-B14F-4D97-AF65-F5344CB8AC3E}">
        <p14:creationId xmlns:p14="http://schemas.microsoft.com/office/powerpoint/2010/main" val="1263052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smtClean="0">
                <a:solidFill>
                  <a:schemeClr val="tx1"/>
                </a:solidFill>
                <a:latin typeface="+mn-lt"/>
                <a:ea typeface="+mn-ea"/>
                <a:cs typeface="+mn-cs"/>
              </a:rPr>
              <a:t>Attngan</a:t>
            </a:r>
            <a:r>
              <a:rPr lang="en-US" altLang="zh-CN" sz="1200" b="0" i="0" u="none" strike="noStrike" kern="1200" baseline="0" dirty="0" smtClean="0">
                <a:solidFill>
                  <a:schemeClr val="tx1"/>
                </a:solidFill>
                <a:latin typeface="+mn-lt"/>
                <a:ea typeface="+mn-ea"/>
                <a:cs typeface="+mn-cs"/>
              </a:rPr>
              <a:t>: Fine-grained text to image generation with attentional generative adversarial networks.</a:t>
            </a:r>
          </a:p>
          <a:p>
            <a:r>
              <a:rPr lang="zh-CN" altLang="en-US" dirty="0" smtClean="0">
                <a:effectLst/>
              </a:rPr>
              <a:t>允许注意力驱动的多阶段细化，以实现细粒度粒度的文本到图像的生成。</a:t>
            </a:r>
            <a:endParaRPr lang="en-US" altLang="zh-CN" dirty="0" smtClean="0">
              <a:effectLst/>
            </a:endParaRPr>
          </a:p>
          <a:p>
            <a:r>
              <a:rPr lang="zh-CN" altLang="en-US" b="1" dirty="0" smtClean="0">
                <a:effectLst/>
              </a:rPr>
              <a:t>通过多阶（例如，单词级和句子级）调节来实现细粒度的高质量图像生成。</a:t>
            </a:r>
            <a:endParaRPr lang="en-US" altLang="zh-CN" b="1" dirty="0" smtClean="0">
              <a:effectLst/>
            </a:endParaRPr>
          </a:p>
          <a:p>
            <a:r>
              <a:rPr lang="zh-CN" altLang="en-US" dirty="0" smtClean="0">
                <a:effectLst/>
              </a:rPr>
              <a:t>因此，研究人员提出了一种体系结构，其中生成网络通过这些子区域最相关的单词来绘制图像。</a:t>
            </a:r>
            <a:endParaRPr lang="en-US" altLang="zh-CN" dirty="0" smtClean="0">
              <a:effectLst/>
            </a:endParaRPr>
          </a:p>
          <a:p>
            <a:r>
              <a:rPr lang="en-US" altLang="zh-CN" dirty="0" err="1" smtClean="0"/>
              <a:t>AttnGAN</a:t>
            </a:r>
            <a:r>
              <a:rPr lang="zh-CN" altLang="en-US" dirty="0" smtClean="0"/>
              <a:t>只包含一个模型</a:t>
            </a:r>
            <a:r>
              <a:rPr lang="zh-CN" altLang="en-US" b="1" dirty="0" smtClean="0"/>
              <a:t>通过利用多个中间鉴别器对图像标题进行端到端训练</a:t>
            </a:r>
            <a:r>
              <a:rPr lang="zh-CN" altLang="en-US" dirty="0" smtClean="0"/>
              <a:t>。</a:t>
            </a:r>
            <a:endParaRPr lang="en-US" altLang="zh-CN" dirty="0" smtClean="0"/>
          </a:p>
          <a:p>
            <a:r>
              <a:rPr lang="en-US" altLang="zh-CN" dirty="0" err="1" smtClean="0"/>
              <a:t>AttnGAN</a:t>
            </a:r>
            <a:r>
              <a:rPr lang="zh-CN" altLang="en-US" dirty="0" smtClean="0"/>
              <a:t>实现了一种注意技术网络通过其</a:t>
            </a:r>
            <a:r>
              <a:rPr lang="zh-CN" altLang="en-US" b="1" dirty="0" smtClean="0"/>
              <a:t>关注图像中特定单词的特定图像区域</a:t>
            </a:r>
            <a:r>
              <a:rPr lang="en-US" altLang="zh-CN" b="1" dirty="0" smtClean="0"/>
              <a:t>,</a:t>
            </a:r>
            <a:endParaRPr lang="zh-CN" altLang="en-US" b="1" dirty="0" smtClean="0"/>
          </a:p>
          <a:p>
            <a:r>
              <a:rPr lang="zh-CN" altLang="en-US" dirty="0" smtClean="0"/>
              <a:t>并添加额外的损失，检查图像是否描述了标题内容</a:t>
            </a:r>
            <a:endParaRPr lang="en-US" altLang="zh-CN" dirty="0" smtClean="0"/>
          </a:p>
          <a:p>
            <a:r>
              <a:rPr lang="en-US" altLang="zh-CN" dirty="0" smtClean="0"/>
              <a:t>place objects similar to traffic lights throughout the whole image</a:t>
            </a:r>
          </a:p>
          <a:p>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6</a:t>
            </a:fld>
            <a:endParaRPr lang="zh-CN" altLang="en-US"/>
          </a:p>
        </p:txBody>
      </p:sp>
    </p:spTree>
    <p:extLst>
      <p:ext uri="{BB962C8B-B14F-4D97-AF65-F5344CB8AC3E}">
        <p14:creationId xmlns:p14="http://schemas.microsoft.com/office/powerpoint/2010/main" val="1083615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创建了</a:t>
            </a:r>
            <a:r>
              <a:rPr lang="en-US" altLang="zh-CN" dirty="0" smtClean="0"/>
              <a:t>50,000</a:t>
            </a:r>
            <a:r>
              <a:rPr lang="zh-CN" altLang="en-US" dirty="0" smtClean="0"/>
              <a:t>张分辨率为</a:t>
            </a:r>
            <a:r>
              <a:rPr lang="en-US" altLang="zh-CN" dirty="0" smtClean="0"/>
              <a:t>64×64</a:t>
            </a:r>
            <a:r>
              <a:rPr lang="zh-CN" altLang="en-US" dirty="0" smtClean="0"/>
              <a:t>像素的图像，其中包含三个正常大小的</a:t>
            </a:r>
            <a:r>
              <a:rPr lang="en-US" altLang="zh-CN" dirty="0" smtClean="0"/>
              <a:t>MNIST</a:t>
            </a:r>
          </a:p>
          <a:p>
            <a:r>
              <a:rPr lang="zh-CN" altLang="en-US" dirty="0" smtClean="0"/>
              <a:t>黑色背景上非重叠位置的数字</a:t>
            </a:r>
            <a:endParaRPr lang="en-US" altLang="zh-CN" dirty="0" smtClean="0"/>
          </a:p>
          <a:p>
            <a:r>
              <a:rPr lang="zh-CN" altLang="en-US" b="1" dirty="0" smtClean="0"/>
              <a:t>控制数字标识，生成的数字大小</a:t>
            </a:r>
            <a:r>
              <a:rPr lang="zh-CN" altLang="en-US" dirty="0" smtClean="0"/>
              <a:t>和生成的数量每张图片的数字。</a:t>
            </a:r>
            <a:endParaRPr lang="en-US" altLang="zh-CN" dirty="0" smtClean="0"/>
          </a:p>
          <a:p>
            <a:r>
              <a:rPr lang="en-US" altLang="zh-CN" dirty="0" smtClean="0"/>
              <a:t>F</a:t>
            </a:r>
            <a:r>
              <a:rPr lang="zh-CN" altLang="en-US" dirty="0" smtClean="0"/>
              <a:t>右失去</a:t>
            </a:r>
            <a:r>
              <a:rPr lang="zh-CN" altLang="en-US" dirty="0" smtClean="0"/>
              <a:t>控制  无论</a:t>
            </a:r>
            <a:r>
              <a:rPr lang="zh-CN" altLang="en-US" dirty="0" smtClean="0"/>
              <a:t>是图像位置还是身份</a:t>
            </a:r>
            <a:endParaRPr lang="en-US" altLang="zh-CN" dirty="0" smtClean="0"/>
          </a:p>
          <a:p>
            <a:r>
              <a:rPr lang="en-US" altLang="zh-CN" dirty="0" smtClean="0"/>
              <a:t>d both the layout encoding, for a better integration of the global and object pathways, </a:t>
            </a:r>
          </a:p>
          <a:p>
            <a:r>
              <a:rPr lang="en-US" altLang="zh-CN" dirty="0" smtClean="0"/>
              <a:t>and the object pathways in both the discriminator and the generator, for optimal results.</a:t>
            </a:r>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8</a:t>
            </a:fld>
            <a:endParaRPr lang="zh-CN" altLang="en-US"/>
          </a:p>
        </p:txBody>
      </p:sp>
    </p:spTree>
    <p:extLst>
      <p:ext uri="{BB962C8B-B14F-4D97-AF65-F5344CB8AC3E}">
        <p14:creationId xmlns:p14="http://schemas.microsoft.com/office/powerpoint/2010/main" val="235417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评估我们的泛化能力跨越不同对象特征的对象路径。</a:t>
            </a:r>
            <a:endParaRPr lang="en-US" altLang="zh-CN" dirty="0" smtClean="0"/>
          </a:p>
          <a:p>
            <a:r>
              <a:rPr lang="zh-CN" altLang="en-US" dirty="0" smtClean="0"/>
              <a:t>给定边界框的标签对象的形状和颜色（都编码为一个热编码，然后连接），而对象大小是通过边界框的高度和宽度指定的。</a:t>
            </a:r>
            <a:endParaRPr lang="en-US" altLang="zh-CN" dirty="0" smtClean="0"/>
          </a:p>
          <a:p>
            <a:r>
              <a:rPr lang="zh-CN" altLang="en-US" dirty="0" smtClean="0"/>
              <a:t>模型可以控制对象特征（通过标签提供）和对象位置（通过边界框提供）并且可以推广到新的对象位置，</a:t>
            </a:r>
            <a:endParaRPr lang="en-US" altLang="zh-CN" dirty="0" smtClean="0"/>
          </a:p>
          <a:p>
            <a:r>
              <a:rPr lang="zh-CN" altLang="en-US" dirty="0" smtClean="0"/>
              <a:t>新的数量每个图像的对象，以及合理边界内的新对象特征组合。</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9</a:t>
            </a:fld>
            <a:endParaRPr lang="zh-CN" altLang="en-US"/>
          </a:p>
        </p:txBody>
      </p:sp>
    </p:spTree>
    <p:extLst>
      <p:ext uri="{BB962C8B-B14F-4D97-AF65-F5344CB8AC3E}">
        <p14:creationId xmlns:p14="http://schemas.microsoft.com/office/powerpoint/2010/main" val="1085463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trained the model three times from scratch and randomly sampled 3 times 30,000 image captions from the test set for each model. </a:t>
            </a:r>
          </a:p>
          <a:p>
            <a:r>
              <a:rPr lang="zh-CN" altLang="en-US" dirty="0" smtClean="0"/>
              <a:t>在</a:t>
            </a:r>
            <a:r>
              <a:rPr lang="en-US" altLang="zh-CN" dirty="0" smtClean="0"/>
              <a:t>train</a:t>
            </a:r>
            <a:r>
              <a:rPr lang="zh-CN" altLang="en-US" dirty="0" smtClean="0"/>
              <a:t>时刻，我们使用了边界框和图像中三个最大对象的对象标签</a:t>
            </a:r>
            <a:endParaRPr lang="en-US" altLang="zh-CN" dirty="0" smtClean="0"/>
          </a:p>
          <a:p>
            <a:r>
              <a:rPr lang="zh-CN" altLang="en-US" dirty="0" smtClean="0"/>
              <a:t>生成包含多个对象的图像，并检查是否边界框可以控制对象放置。</a:t>
            </a:r>
            <a:endParaRPr lang="en-US" altLang="zh-CN" dirty="0" smtClean="0"/>
          </a:p>
          <a:p>
            <a:r>
              <a:rPr lang="zh-CN" altLang="en-US" dirty="0" smtClean="0"/>
              <a:t>在</a:t>
            </a:r>
            <a:r>
              <a:rPr lang="en-US" altLang="zh-CN" dirty="0" err="1" smtClean="0"/>
              <a:t>StackGAN</a:t>
            </a:r>
            <a:r>
              <a:rPr lang="zh-CN" altLang="en-US" dirty="0" smtClean="0"/>
              <a:t>中，</a:t>
            </a:r>
            <a:r>
              <a:rPr lang="en-US" altLang="zh-CN" dirty="0" smtClean="0"/>
              <a:t>added the object pathways and the layout encoding at the beginning of both the first generator and the second generator </a:t>
            </a:r>
          </a:p>
          <a:p>
            <a:r>
              <a:rPr lang="en-US" altLang="zh-CN" dirty="0" smtClean="0"/>
              <a:t>and used the object pathway in both discriminators. </a:t>
            </a:r>
          </a:p>
          <a:p>
            <a:r>
              <a:rPr lang="en-US" altLang="zh-CN" dirty="0" err="1" smtClean="0"/>
              <a:t>StackGAN</a:t>
            </a:r>
            <a:r>
              <a:rPr lang="zh-CN" altLang="en-US" dirty="0" smtClean="0"/>
              <a:t>架构的其他部分和所有超参数保持与</a:t>
            </a:r>
            <a:r>
              <a:rPr lang="en-US" altLang="zh-CN" dirty="0" smtClean="0"/>
              <a:t>MS-COCO</a:t>
            </a:r>
            <a:r>
              <a:rPr lang="zh-CN" altLang="en-US" dirty="0" smtClean="0"/>
              <a:t>数据集的原始训练过程相同。</a:t>
            </a:r>
            <a:endParaRPr lang="zh-CN" altLang="en-US" dirty="0"/>
          </a:p>
        </p:txBody>
      </p:sp>
      <p:sp>
        <p:nvSpPr>
          <p:cNvPr id="4" name="灯片编号占位符 3"/>
          <p:cNvSpPr>
            <a:spLocks noGrp="1"/>
          </p:cNvSpPr>
          <p:nvPr>
            <p:ph type="sldNum" sz="quarter" idx="10"/>
          </p:nvPr>
        </p:nvSpPr>
        <p:spPr/>
        <p:txBody>
          <a:bodyPr/>
          <a:lstStyle/>
          <a:p>
            <a:fld id="{E7A53A03-9675-48C5-84A3-A59AFCE4E64F}" type="slidenum">
              <a:rPr lang="zh-CN" altLang="en-US" smtClean="0"/>
              <a:t>10</a:t>
            </a:fld>
            <a:endParaRPr lang="zh-CN" altLang="en-US"/>
          </a:p>
        </p:txBody>
      </p:sp>
    </p:spTree>
    <p:extLst>
      <p:ext uri="{BB962C8B-B14F-4D97-AF65-F5344CB8AC3E}">
        <p14:creationId xmlns:p14="http://schemas.microsoft.com/office/powerpoint/2010/main" val="2198373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1F83F71-27CF-4014-A7A9-2B7B5C0FB464}" type="datetimeFigureOut">
              <a:rPr lang="zh-CN" altLang="en-US" smtClean="0"/>
              <a:t>2019/8/29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2854075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1F83F71-27CF-4014-A7A9-2B7B5C0FB464}" type="datetimeFigureOut">
              <a:rPr lang="zh-CN" altLang="en-US" smtClean="0"/>
              <a:t>2019/8/29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251049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1F83F71-27CF-4014-A7A9-2B7B5C0FB464}" type="datetimeFigureOut">
              <a:rPr lang="zh-CN" altLang="en-US" smtClean="0"/>
              <a:t>2019/8/29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10180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1F83F71-27CF-4014-A7A9-2B7B5C0FB464}" type="datetimeFigureOut">
              <a:rPr lang="zh-CN" altLang="en-US" smtClean="0"/>
              <a:t>2019/8/29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888869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F1F83F71-27CF-4014-A7A9-2B7B5C0FB464}" type="datetimeFigureOut">
              <a:rPr lang="zh-CN" altLang="en-US" smtClean="0"/>
              <a:t>2019/8/29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3229546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1F83F71-27CF-4014-A7A9-2B7B5C0FB464}" type="datetimeFigureOut">
              <a:rPr lang="zh-CN" altLang="en-US" smtClean="0"/>
              <a:t>2019/8/29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3910522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1F83F71-27CF-4014-A7A9-2B7B5C0FB464}" type="datetimeFigureOut">
              <a:rPr lang="zh-CN" altLang="en-US" smtClean="0"/>
              <a:t>2019/8/29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2787954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1F83F71-27CF-4014-A7A9-2B7B5C0FB464}" type="datetimeFigureOut">
              <a:rPr lang="zh-CN" altLang="en-US" smtClean="0"/>
              <a:t>2019/8/29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3052865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F83F71-27CF-4014-A7A9-2B7B5C0FB464}" type="datetimeFigureOut">
              <a:rPr lang="zh-CN" altLang="en-US" smtClean="0"/>
              <a:t>2019/8/29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21062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1F83F71-27CF-4014-A7A9-2B7B5C0FB464}" type="datetimeFigureOut">
              <a:rPr lang="zh-CN" altLang="en-US" smtClean="0"/>
              <a:t>2019/8/29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2243745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1F83F71-27CF-4014-A7A9-2B7B5C0FB464}" type="datetimeFigureOut">
              <a:rPr lang="zh-CN" altLang="en-US" smtClean="0"/>
              <a:t>2019/8/29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3080171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83F71-27CF-4014-A7A9-2B7B5C0FB464}" type="datetimeFigureOut">
              <a:rPr lang="zh-CN" altLang="en-US" smtClean="0"/>
              <a:t>2019/8/29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E5022C-2539-4439-846F-B601CF84402C}" type="slidenum">
              <a:rPr lang="zh-CN" altLang="en-US" smtClean="0"/>
              <a:t>‹#›</a:t>
            </a:fld>
            <a:endParaRPr lang="zh-CN" altLang="en-US"/>
          </a:p>
        </p:txBody>
      </p:sp>
    </p:spTree>
    <p:extLst>
      <p:ext uri="{BB962C8B-B14F-4D97-AF65-F5344CB8AC3E}">
        <p14:creationId xmlns:p14="http://schemas.microsoft.com/office/powerpoint/2010/main" val="4128737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smtClean="0"/>
              <a:t>GENERATING MULTIPLE OBJECTS AT SPATIALLY DISTINCT LOCATIONS</a:t>
            </a:r>
            <a:endParaRPr lang="zh-CN" altLang="en-US" dirty="0"/>
          </a:p>
        </p:txBody>
      </p:sp>
      <p:sp>
        <p:nvSpPr>
          <p:cNvPr id="3" name="副标题 2"/>
          <p:cNvSpPr>
            <a:spLocks noGrp="1"/>
          </p:cNvSpPr>
          <p:nvPr>
            <p:ph type="subTitle" idx="1"/>
          </p:nvPr>
        </p:nvSpPr>
        <p:spPr>
          <a:xfrm>
            <a:off x="1002471" y="4032511"/>
            <a:ext cx="10325929" cy="2394240"/>
          </a:xfrm>
        </p:spPr>
        <p:txBody>
          <a:bodyPr>
            <a:normAutofit fontScale="92500"/>
          </a:bodyPr>
          <a:lstStyle/>
          <a:p>
            <a:r>
              <a:rPr lang="en-US" altLang="zh-CN" dirty="0"/>
              <a:t>image caption </a:t>
            </a:r>
            <a:r>
              <a:rPr lang="en-US" altLang="zh-CN" dirty="0" smtClean="0"/>
              <a:t>, bounding </a:t>
            </a:r>
            <a:r>
              <a:rPr lang="en-US" altLang="zh-CN" dirty="0"/>
              <a:t>boxes and the respective labels of the desired objects</a:t>
            </a:r>
            <a:endParaRPr lang="zh-CN" altLang="en-US" dirty="0"/>
          </a:p>
          <a:p>
            <a:r>
              <a:rPr lang="en-US" altLang="zh-CN" dirty="0" smtClean="0"/>
              <a:t>fine-grained </a:t>
            </a:r>
            <a:r>
              <a:rPr lang="en-US" altLang="zh-CN" dirty="0" smtClean="0"/>
              <a:t>control of the image layout</a:t>
            </a:r>
          </a:p>
          <a:p>
            <a:pPr algn="l"/>
            <a:r>
              <a:rPr lang="en-US" altLang="zh-CN" dirty="0" smtClean="0"/>
              <a:t>1. control </a:t>
            </a:r>
            <a:r>
              <a:rPr lang="en-US" altLang="zh-CN" dirty="0" smtClean="0"/>
              <a:t>the location of arbitrarily many objects within an </a:t>
            </a:r>
            <a:r>
              <a:rPr lang="en-US" altLang="zh-CN" dirty="0" smtClean="0"/>
              <a:t>image by </a:t>
            </a:r>
            <a:r>
              <a:rPr lang="en-US" altLang="zh-CN" dirty="0" smtClean="0"/>
              <a:t>adding an </a:t>
            </a:r>
            <a:r>
              <a:rPr lang="en-US" altLang="zh-CN" dirty="0" smtClean="0"/>
              <a:t>                 </a:t>
            </a:r>
            <a:r>
              <a:rPr lang="en-US" altLang="zh-CN" b="1" dirty="0" smtClean="0"/>
              <a:t>object </a:t>
            </a:r>
            <a:r>
              <a:rPr lang="en-US" altLang="zh-CN" b="1" dirty="0" smtClean="0"/>
              <a:t>pathway </a:t>
            </a:r>
            <a:r>
              <a:rPr lang="en-US" altLang="zh-CN" dirty="0" smtClean="0"/>
              <a:t>to both the generator and  </a:t>
            </a:r>
            <a:r>
              <a:rPr lang="en-US" altLang="zh-CN" dirty="0" smtClean="0"/>
              <a:t>discriminator</a:t>
            </a:r>
          </a:p>
          <a:p>
            <a:pPr algn="l"/>
            <a:r>
              <a:rPr lang="en-US" altLang="zh-CN" dirty="0" smtClean="0"/>
              <a:t>2. </a:t>
            </a:r>
            <a:r>
              <a:rPr lang="en-US" altLang="zh-CN" b="1" dirty="0"/>
              <a:t>global </a:t>
            </a:r>
            <a:r>
              <a:rPr lang="en-US" altLang="zh-CN" b="1" dirty="0" smtClean="0"/>
              <a:t>pathway </a:t>
            </a:r>
            <a:r>
              <a:rPr lang="en-US" altLang="zh-CN" dirty="0" smtClean="0"/>
              <a:t>focus </a:t>
            </a:r>
            <a:r>
              <a:rPr lang="en-US" altLang="zh-CN" dirty="0"/>
              <a:t>on global image characteristics and the image background </a:t>
            </a:r>
            <a:endParaRPr lang="en-US" altLang="zh-CN" dirty="0" smtClean="0"/>
          </a:p>
        </p:txBody>
      </p:sp>
    </p:spTree>
    <p:extLst>
      <p:ext uri="{BB962C8B-B14F-4D97-AF65-F5344CB8AC3E}">
        <p14:creationId xmlns:p14="http://schemas.microsoft.com/office/powerpoint/2010/main" val="2525844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CoCo</a:t>
            </a:r>
            <a:endParaRPr lang="zh-CN" altLang="en-US" dirty="0"/>
          </a:p>
        </p:txBody>
      </p:sp>
      <p:pic>
        <p:nvPicPr>
          <p:cNvPr id="4" name="内容占位符 3"/>
          <p:cNvPicPr>
            <a:picLocks noGrp="1" noChangeAspect="1"/>
          </p:cNvPicPr>
          <p:nvPr>
            <p:ph idx="1"/>
          </p:nvPr>
        </p:nvPicPr>
        <p:blipFill>
          <a:blip r:embed="rId3"/>
          <a:stretch>
            <a:fillRect/>
          </a:stretch>
        </p:blipFill>
        <p:spPr>
          <a:xfrm>
            <a:off x="6243520" y="159876"/>
            <a:ext cx="5752862" cy="2201187"/>
          </a:xfrm>
          <a:prstGeom prst="rect">
            <a:avLst/>
          </a:prstGeom>
        </p:spPr>
      </p:pic>
      <p:pic>
        <p:nvPicPr>
          <p:cNvPr id="5" name="图片 4"/>
          <p:cNvPicPr>
            <a:picLocks noChangeAspect="1"/>
          </p:cNvPicPr>
          <p:nvPr/>
        </p:nvPicPr>
        <p:blipFill>
          <a:blip r:embed="rId4"/>
          <a:stretch>
            <a:fillRect/>
          </a:stretch>
        </p:blipFill>
        <p:spPr>
          <a:xfrm>
            <a:off x="106837" y="2541633"/>
            <a:ext cx="11684830" cy="3937499"/>
          </a:xfrm>
          <a:prstGeom prst="rect">
            <a:avLst/>
          </a:prstGeom>
        </p:spPr>
      </p:pic>
      <p:sp>
        <p:nvSpPr>
          <p:cNvPr id="3" name="矩形 2"/>
          <p:cNvSpPr/>
          <p:nvPr/>
        </p:nvSpPr>
        <p:spPr>
          <a:xfrm>
            <a:off x="359340" y="6488668"/>
            <a:ext cx="1176925" cy="369332"/>
          </a:xfrm>
          <a:prstGeom prst="rect">
            <a:avLst/>
          </a:prstGeom>
        </p:spPr>
        <p:txBody>
          <a:bodyPr wrap="none">
            <a:spAutoFit/>
          </a:bodyPr>
          <a:lstStyle/>
          <a:p>
            <a:r>
              <a:rPr lang="en-US" altLang="zh-CN" dirty="0" err="1"/>
              <a:t>StackGAN</a:t>
            </a:r>
            <a:endParaRPr lang="zh-CN" altLang="en-US" dirty="0"/>
          </a:p>
        </p:txBody>
      </p:sp>
    </p:spTree>
    <p:extLst>
      <p:ext uri="{BB962C8B-B14F-4D97-AF65-F5344CB8AC3E}">
        <p14:creationId xmlns:p14="http://schemas.microsoft.com/office/powerpoint/2010/main" val="3336063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CoCo</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1783" y="2012916"/>
            <a:ext cx="12088433" cy="3976756"/>
          </a:xfrm>
          <a:prstGeom prst="rect">
            <a:avLst/>
          </a:prstGeom>
        </p:spPr>
      </p:pic>
      <p:sp>
        <p:nvSpPr>
          <p:cNvPr id="5" name="矩形 4"/>
          <p:cNvSpPr/>
          <p:nvPr/>
        </p:nvSpPr>
        <p:spPr>
          <a:xfrm>
            <a:off x="734710" y="6179588"/>
            <a:ext cx="1256928" cy="369332"/>
          </a:xfrm>
          <a:prstGeom prst="rect">
            <a:avLst/>
          </a:prstGeom>
        </p:spPr>
        <p:txBody>
          <a:bodyPr wrap="square">
            <a:spAutoFit/>
          </a:bodyPr>
          <a:lstStyle/>
          <a:p>
            <a:r>
              <a:rPr lang="en-US" altLang="zh-CN" dirty="0" err="1"/>
              <a:t>AttnGAN</a:t>
            </a:r>
            <a:endParaRPr lang="zh-CN" altLang="en-US" dirty="0"/>
          </a:p>
        </p:txBody>
      </p:sp>
    </p:spTree>
    <p:extLst>
      <p:ext uri="{BB962C8B-B14F-4D97-AF65-F5344CB8AC3E}">
        <p14:creationId xmlns:p14="http://schemas.microsoft.com/office/powerpoint/2010/main" val="6883693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CoCo</a:t>
            </a:r>
            <a:endParaRPr lang="zh-CN" altLang="en-US" dirty="0"/>
          </a:p>
        </p:txBody>
      </p:sp>
      <p:pic>
        <p:nvPicPr>
          <p:cNvPr id="4" name="内容占位符 3"/>
          <p:cNvPicPr>
            <a:picLocks noGrp="1" noChangeAspect="1"/>
          </p:cNvPicPr>
          <p:nvPr>
            <p:ph idx="1"/>
          </p:nvPr>
        </p:nvPicPr>
        <p:blipFill>
          <a:blip r:embed="rId3"/>
          <a:stretch>
            <a:fillRect/>
          </a:stretch>
        </p:blipFill>
        <p:spPr>
          <a:xfrm>
            <a:off x="602340" y="1798329"/>
            <a:ext cx="10987319" cy="4684357"/>
          </a:xfrm>
          <a:prstGeom prst="rect">
            <a:avLst/>
          </a:prstGeom>
        </p:spPr>
      </p:pic>
    </p:spTree>
    <p:extLst>
      <p:ext uri="{BB962C8B-B14F-4D97-AF65-F5344CB8AC3E}">
        <p14:creationId xmlns:p14="http://schemas.microsoft.com/office/powerpoint/2010/main" val="24655013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074052" cy="1325563"/>
          </a:xfrm>
        </p:spPr>
        <p:txBody>
          <a:bodyPr/>
          <a:lstStyle/>
          <a:p>
            <a:r>
              <a:rPr lang="en-US" altLang="zh-CN" dirty="0"/>
              <a:t>OBJECT DETECTION ON MS-COCO IMAGES</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2663190" y="1894521"/>
            <a:ext cx="6767512" cy="4417379"/>
          </a:xfrm>
          <a:prstGeom prst="rect">
            <a:avLst/>
          </a:prstGeom>
        </p:spPr>
      </p:pic>
    </p:spTree>
    <p:extLst>
      <p:ext uri="{BB962C8B-B14F-4D97-AF65-F5344CB8AC3E}">
        <p14:creationId xmlns:p14="http://schemas.microsoft.com/office/powerpoint/2010/main" val="8596791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DISCUSSION</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优点：</a:t>
            </a:r>
            <a:endParaRPr lang="en-US" altLang="zh-CN" dirty="0" smtClean="0"/>
          </a:p>
          <a:p>
            <a:r>
              <a:rPr lang="en-US" altLang="zh-CN" dirty="0" smtClean="0"/>
              <a:t>1.</a:t>
            </a:r>
            <a:r>
              <a:rPr lang="zh-CN" altLang="en-US" dirty="0"/>
              <a:t>对象路径是可以添加的</a:t>
            </a:r>
            <a:r>
              <a:rPr lang="zh-CN" altLang="en-US" dirty="0" smtClean="0"/>
              <a:t>扩展常见</a:t>
            </a:r>
            <a:r>
              <a:rPr lang="zh-CN" altLang="en-US" dirty="0"/>
              <a:t>的</a:t>
            </a:r>
            <a:r>
              <a:rPr lang="en-US" altLang="zh-CN" dirty="0"/>
              <a:t>GAN</a:t>
            </a:r>
            <a:r>
              <a:rPr lang="zh-CN" altLang="en-US" dirty="0"/>
              <a:t>架构对原始架构没有太大的</a:t>
            </a:r>
            <a:r>
              <a:rPr lang="zh-CN" altLang="en-US" dirty="0" smtClean="0"/>
              <a:t>改变</a:t>
            </a:r>
            <a:endParaRPr lang="en-US" altLang="zh-CN" dirty="0" smtClean="0"/>
          </a:p>
          <a:p>
            <a:r>
              <a:rPr lang="en-US" altLang="zh-CN" dirty="0" smtClean="0"/>
              <a:t>2.</a:t>
            </a:r>
            <a:r>
              <a:rPr lang="zh-CN" altLang="en-US" dirty="0" smtClean="0"/>
              <a:t>可以和图像布局结合进行</a:t>
            </a:r>
            <a:r>
              <a:rPr lang="zh-CN" altLang="en-US" dirty="0"/>
              <a:t>更细粒度的</a:t>
            </a:r>
            <a:r>
              <a:rPr lang="zh-CN" altLang="en-US" dirty="0" smtClean="0"/>
              <a:t>控制</a:t>
            </a:r>
            <a:endParaRPr lang="en-US" altLang="zh-CN" dirty="0" smtClean="0"/>
          </a:p>
          <a:p>
            <a:r>
              <a:rPr lang="en-US" altLang="zh-CN" dirty="0" smtClean="0"/>
              <a:t>3.</a:t>
            </a:r>
            <a:r>
              <a:rPr lang="zh-CN" altLang="en-US" dirty="0" smtClean="0"/>
              <a:t>可以</a:t>
            </a:r>
            <a:r>
              <a:rPr lang="zh-CN" altLang="en-US" dirty="0"/>
              <a:t>带来更好的图像质量</a:t>
            </a:r>
            <a:r>
              <a:rPr lang="zh-CN" altLang="en-US" dirty="0" smtClean="0"/>
              <a:t>。</a:t>
            </a:r>
            <a:endParaRPr lang="en-US" altLang="zh-CN" dirty="0" smtClean="0"/>
          </a:p>
          <a:p>
            <a:r>
              <a:rPr lang="en-US" altLang="zh-CN" dirty="0" smtClean="0"/>
              <a:t>Weakness</a:t>
            </a:r>
            <a:r>
              <a:rPr lang="zh-CN" altLang="en-US" dirty="0" smtClean="0"/>
              <a:t>：</a:t>
            </a:r>
            <a:endParaRPr lang="en-US" altLang="zh-CN" dirty="0" smtClean="0"/>
          </a:p>
          <a:p>
            <a:r>
              <a:rPr lang="en-US" altLang="zh-CN" dirty="0" smtClean="0"/>
              <a:t>1.</a:t>
            </a:r>
            <a:r>
              <a:rPr lang="en-US" altLang="zh-CN" dirty="0"/>
              <a:t> individual </a:t>
            </a:r>
            <a:r>
              <a:rPr lang="en-US" altLang="zh-CN" dirty="0"/>
              <a:t>object</a:t>
            </a:r>
            <a:r>
              <a:rPr lang="en-US" altLang="zh-CN" dirty="0" smtClean="0"/>
              <a:t> are </a:t>
            </a:r>
            <a:r>
              <a:rPr lang="en-US" altLang="zh-CN" dirty="0"/>
              <a:t>too small to warrant a bounding box</a:t>
            </a:r>
            <a:endParaRPr lang="en-US" altLang="zh-CN" dirty="0" smtClean="0"/>
          </a:p>
          <a:p>
            <a:r>
              <a:rPr lang="en-US" altLang="zh-CN" dirty="0" smtClean="0"/>
              <a:t>2.</a:t>
            </a:r>
            <a:r>
              <a:rPr lang="zh-CN" altLang="en-US" dirty="0"/>
              <a:t>模型不会自动生成边界框和标签，它们必须在测试时</a:t>
            </a:r>
            <a:r>
              <a:rPr lang="zh-CN" altLang="en-US" dirty="0" smtClean="0"/>
              <a:t>提供</a:t>
            </a:r>
            <a:endParaRPr lang="en-US" altLang="zh-CN" dirty="0" smtClean="0"/>
          </a:p>
          <a:p>
            <a:r>
              <a:rPr lang="en-US" altLang="zh-CN" dirty="0" smtClean="0"/>
              <a:t>3.</a:t>
            </a:r>
            <a:r>
              <a:rPr lang="en-US" altLang="zh-CN" dirty="0"/>
              <a:t> bounding boxes that overlap too </a:t>
            </a:r>
            <a:r>
              <a:rPr lang="en-US" altLang="zh-CN" dirty="0" smtClean="0"/>
              <a:t>much </a:t>
            </a:r>
            <a:r>
              <a:rPr lang="en-US" altLang="zh-CN" dirty="0"/>
              <a:t>lead to sub-optimal objects at that location</a:t>
            </a:r>
            <a:endParaRPr lang="zh-CN" altLang="en-US" dirty="0"/>
          </a:p>
        </p:txBody>
      </p:sp>
    </p:spTree>
    <p:extLst>
      <p:ext uri="{BB962C8B-B14F-4D97-AF65-F5344CB8AC3E}">
        <p14:creationId xmlns:p14="http://schemas.microsoft.com/office/powerpoint/2010/main" val="1395814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Inferring semantic layout for</a:t>
            </a:r>
            <a:br>
              <a:rPr lang="en-US" altLang="zh-CN" dirty="0"/>
            </a:br>
            <a:r>
              <a:rPr lang="en-US" altLang="zh-CN" dirty="0"/>
              <a:t>hierarchical text-to-image synthesis.</a:t>
            </a:r>
            <a:endParaRPr lang="zh-CN" altLang="en-US" dirty="0"/>
          </a:p>
        </p:txBody>
      </p:sp>
      <p:pic>
        <p:nvPicPr>
          <p:cNvPr id="5" name="内容占位符 4"/>
          <p:cNvPicPr>
            <a:picLocks noGrp="1" noChangeAspect="1"/>
          </p:cNvPicPr>
          <p:nvPr>
            <p:ph idx="1"/>
          </p:nvPr>
        </p:nvPicPr>
        <p:blipFill>
          <a:blip r:embed="rId3"/>
          <a:stretch>
            <a:fillRect/>
          </a:stretch>
        </p:blipFill>
        <p:spPr>
          <a:xfrm>
            <a:off x="6171025" y="2750416"/>
            <a:ext cx="6020975" cy="2152751"/>
          </a:xfrm>
          <a:prstGeom prst="rect">
            <a:avLst/>
          </a:prstGeom>
        </p:spPr>
      </p:pic>
      <p:pic>
        <p:nvPicPr>
          <p:cNvPr id="4" name="图片 3"/>
          <p:cNvPicPr>
            <a:picLocks noChangeAspect="1"/>
          </p:cNvPicPr>
          <p:nvPr/>
        </p:nvPicPr>
        <p:blipFill>
          <a:blip r:embed="rId4"/>
          <a:stretch>
            <a:fillRect/>
          </a:stretch>
        </p:blipFill>
        <p:spPr>
          <a:xfrm>
            <a:off x="520291" y="1577955"/>
            <a:ext cx="5650734" cy="3933498"/>
          </a:xfrm>
          <a:prstGeom prst="rect">
            <a:avLst/>
          </a:prstGeom>
        </p:spPr>
      </p:pic>
    </p:spTree>
    <p:extLst>
      <p:ext uri="{BB962C8B-B14F-4D97-AF65-F5344CB8AC3E}">
        <p14:creationId xmlns:p14="http://schemas.microsoft.com/office/powerpoint/2010/main" val="2835329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79400"/>
            <a:ext cx="10515600" cy="6290365"/>
          </a:xfrm>
        </p:spPr>
        <p:txBody>
          <a:bodyPr>
            <a:normAutofit fontScale="70000" lnSpcReduction="20000"/>
          </a:bodyPr>
          <a:lstStyle/>
          <a:p>
            <a:r>
              <a:rPr lang="zh-CN" altLang="en-US" dirty="0" smtClean="0"/>
              <a:t>前人</a:t>
            </a:r>
            <a:r>
              <a:rPr lang="zh-CN" altLang="en-US" dirty="0"/>
              <a:t>工作</a:t>
            </a:r>
            <a:endParaRPr lang="en-US" altLang="zh-CN" dirty="0"/>
          </a:p>
          <a:p>
            <a:r>
              <a:rPr lang="en-US" altLang="zh-CN" dirty="0"/>
              <a:t>implying complex preprocessing steps in which the scene layout is constructed.</a:t>
            </a:r>
          </a:p>
          <a:p>
            <a:r>
              <a:rPr lang="zh-CN" altLang="en-US" dirty="0"/>
              <a:t>使用的图像具有相对较低的可变性（例如鸟类）并且仅包含一个对象，通常位于图像的中心</a:t>
            </a:r>
            <a:r>
              <a:rPr lang="zh-CN" altLang="en-US" dirty="0" smtClean="0"/>
              <a:t>。</a:t>
            </a:r>
            <a:endParaRPr lang="en-US" altLang="zh-CN" dirty="0" smtClean="0"/>
          </a:p>
          <a:p>
            <a:r>
              <a:rPr lang="en-US" altLang="zh-CN" b="1" dirty="0"/>
              <a:t>This </a:t>
            </a:r>
            <a:r>
              <a:rPr lang="en-US" altLang="zh-CN" b="1" dirty="0" smtClean="0"/>
              <a:t>work</a:t>
            </a:r>
            <a:endParaRPr lang="en-US" altLang="zh-CN" b="1" dirty="0"/>
          </a:p>
          <a:p>
            <a:r>
              <a:rPr lang="en-US" altLang="zh-CN" dirty="0"/>
              <a:t>object pathway-&gt;individual objects and learns relevant</a:t>
            </a:r>
            <a:r>
              <a:rPr lang="zh-CN" altLang="en-US" dirty="0"/>
              <a:t> </a:t>
            </a:r>
            <a:r>
              <a:rPr lang="en-US" altLang="zh-CN" dirty="0"/>
              <a:t>features </a:t>
            </a:r>
            <a:r>
              <a:rPr lang="zh-CN" altLang="en-US" dirty="0"/>
              <a:t>基于相关的对象标签和位置显式生成不同对象的特征，指定位置对单个对象进行建模。</a:t>
            </a:r>
            <a:endParaRPr lang="en-US" altLang="zh-CN" dirty="0"/>
          </a:p>
          <a:p>
            <a:pPr algn="just"/>
            <a:r>
              <a:rPr lang="en-US" altLang="zh-CN" dirty="0"/>
              <a:t>global pathway -&gt;global image characteristics and the image background </a:t>
            </a:r>
            <a:r>
              <a:rPr lang="zh-CN" altLang="en-US" dirty="0"/>
              <a:t>负责生成完整图像的总体布局</a:t>
            </a:r>
            <a:endParaRPr lang="en-US" altLang="zh-CN" dirty="0"/>
          </a:p>
          <a:p>
            <a:pPr algn="just"/>
            <a:endParaRPr lang="en-US" altLang="zh-CN" dirty="0" smtClean="0"/>
          </a:p>
          <a:p>
            <a:pPr algn="just"/>
            <a:r>
              <a:rPr lang="en-US" altLang="zh-CN" dirty="0" smtClean="0"/>
              <a:t>Contributions:</a:t>
            </a:r>
          </a:p>
          <a:p>
            <a:pPr algn="just"/>
            <a:r>
              <a:rPr lang="en-US" altLang="zh-CN" dirty="0" smtClean="0"/>
              <a:t>1) a GAN model that enables us to control the layout of a scene without the use of a scene layout. </a:t>
            </a:r>
          </a:p>
          <a:p>
            <a:pPr algn="just"/>
            <a:r>
              <a:rPr lang="en-US" altLang="zh-CN" dirty="0" smtClean="0"/>
              <a:t>2) object pathway -&gt;gain control over the identity and location of arbitrarily many objects within a scene. </a:t>
            </a:r>
          </a:p>
          <a:p>
            <a:pPr algn="just"/>
            <a:r>
              <a:rPr lang="en-US" altLang="zh-CN" dirty="0" smtClean="0"/>
              <a:t>3) The discriminator judges not only if the image is realistic and aligned to the natural language description, </a:t>
            </a:r>
          </a:p>
          <a:p>
            <a:pPr algn="just"/>
            <a:r>
              <a:rPr lang="en-US" altLang="zh-CN" dirty="0" smtClean="0"/>
              <a:t>but also whether the specified objects are at the given locations and of the correct object category. </a:t>
            </a:r>
          </a:p>
          <a:p>
            <a:pPr algn="just"/>
            <a:r>
              <a:rPr lang="en-US" altLang="zh-CN" dirty="0" smtClean="0"/>
              <a:t>4) object pathway -&gt;indeed learn relevant features for the different objects, </a:t>
            </a:r>
          </a:p>
          <a:p>
            <a:pPr algn="just"/>
            <a:r>
              <a:rPr lang="en-US" altLang="zh-CN" dirty="0" smtClean="0"/>
              <a:t>while the global pathway focuses on general image features and the background. </a:t>
            </a:r>
            <a:endParaRPr lang="zh-CN" altLang="en-US" dirty="0"/>
          </a:p>
        </p:txBody>
      </p:sp>
    </p:spTree>
    <p:extLst>
      <p:ext uri="{BB962C8B-B14F-4D97-AF65-F5344CB8AC3E}">
        <p14:creationId xmlns:p14="http://schemas.microsoft.com/office/powerpoint/2010/main" val="5692378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8200" y="1825624"/>
            <a:ext cx="10515600" cy="4892676"/>
          </a:xfrm>
        </p:spPr>
        <p:txBody>
          <a:bodyPr>
            <a:norm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sz="2000" dirty="0" smtClean="0"/>
              <a:t>x</a:t>
            </a:r>
            <a:r>
              <a:rPr lang="zh-CN" altLang="en-US" sz="2000" dirty="0" smtClean="0"/>
              <a:t>是图像，</a:t>
            </a:r>
            <a:r>
              <a:rPr lang="en-US" altLang="zh-CN" sz="2000" dirty="0" smtClean="0"/>
              <a:t>c</a:t>
            </a:r>
            <a:r>
              <a:rPr lang="zh-CN" altLang="en-US" sz="2000" dirty="0" smtClean="0"/>
              <a:t>是该图像的</a:t>
            </a:r>
            <a:r>
              <a:rPr lang="zh-CN" altLang="en-US" sz="2000" b="1" dirty="0" smtClean="0"/>
              <a:t>条件信息</a:t>
            </a:r>
            <a:r>
              <a:rPr lang="zh-CN" altLang="en-US" sz="2000" dirty="0" smtClean="0"/>
              <a:t>（例如</a:t>
            </a:r>
            <a:r>
              <a:rPr lang="en-US" altLang="zh-CN" sz="2000" dirty="0" err="1" smtClean="0"/>
              <a:t>labeli</a:t>
            </a:r>
            <a:r>
              <a:rPr lang="zh-CN" altLang="en-US" sz="2000" dirty="0" smtClean="0"/>
              <a:t>，边界框</a:t>
            </a:r>
            <a:r>
              <a:rPr lang="en-US" altLang="zh-CN" sz="2000" dirty="0" err="1" smtClean="0"/>
              <a:t>bboxi</a:t>
            </a:r>
            <a:r>
              <a:rPr lang="zh-CN" altLang="en-US" sz="2000" dirty="0" smtClean="0"/>
              <a:t>或者</a:t>
            </a:r>
            <a:r>
              <a:rPr lang="zh-CN" altLang="en-US" sz="2000" dirty="0" smtClean="0"/>
              <a:t>是图像标题</a:t>
            </a:r>
            <a:r>
              <a:rPr lang="en-US" altLang="zh-CN" sz="2000" dirty="0" smtClean="0"/>
              <a:t>φ)</a:t>
            </a:r>
          </a:p>
          <a:p>
            <a:r>
              <a:rPr lang="en-US" altLang="zh-CN" sz="2000" b="1" dirty="0" err="1" smtClean="0"/>
              <a:t>StackGAN</a:t>
            </a:r>
            <a:r>
              <a:rPr lang="en-US" altLang="zh-CN" sz="2000" dirty="0" smtClean="0"/>
              <a:t> </a:t>
            </a:r>
            <a:r>
              <a:rPr lang="en-US" altLang="zh-CN" sz="2000" dirty="0" smtClean="0"/>
              <a:t>(Zhang et al., 2018a) and </a:t>
            </a:r>
            <a:r>
              <a:rPr lang="en-US" altLang="zh-CN" sz="2000" b="1" dirty="0" err="1" smtClean="0"/>
              <a:t>AttnGAN</a:t>
            </a:r>
            <a:r>
              <a:rPr lang="en-US" altLang="zh-CN" sz="2000" dirty="0" smtClean="0"/>
              <a:t> (Xu et al., 2018b) frameworks</a:t>
            </a:r>
            <a:endParaRPr lang="zh-CN" altLang="en-US" sz="2000" dirty="0"/>
          </a:p>
        </p:txBody>
      </p:sp>
      <p:pic>
        <p:nvPicPr>
          <p:cNvPr id="4" name="图片 3"/>
          <p:cNvPicPr>
            <a:picLocks noChangeAspect="1"/>
          </p:cNvPicPr>
          <p:nvPr/>
        </p:nvPicPr>
        <p:blipFill>
          <a:blip r:embed="rId3"/>
          <a:stretch>
            <a:fillRect/>
          </a:stretch>
        </p:blipFill>
        <p:spPr>
          <a:xfrm>
            <a:off x="1566693" y="4722055"/>
            <a:ext cx="9058613" cy="570050"/>
          </a:xfrm>
          <a:prstGeom prst="rect">
            <a:avLst/>
          </a:prstGeom>
        </p:spPr>
      </p:pic>
      <p:pic>
        <p:nvPicPr>
          <p:cNvPr id="5" name="图片 4"/>
          <p:cNvPicPr>
            <a:picLocks noChangeAspect="1"/>
          </p:cNvPicPr>
          <p:nvPr/>
        </p:nvPicPr>
        <p:blipFill>
          <a:blip r:embed="rId4"/>
          <a:stretch>
            <a:fillRect/>
          </a:stretch>
        </p:blipFill>
        <p:spPr>
          <a:xfrm>
            <a:off x="838200" y="291553"/>
            <a:ext cx="10645246" cy="4221993"/>
          </a:xfrm>
          <a:prstGeom prst="rect">
            <a:avLst/>
          </a:prstGeom>
        </p:spPr>
      </p:pic>
      <p:pic>
        <p:nvPicPr>
          <p:cNvPr id="6" name="图片 5"/>
          <p:cNvPicPr>
            <a:picLocks noChangeAspect="1"/>
          </p:cNvPicPr>
          <p:nvPr/>
        </p:nvPicPr>
        <p:blipFill>
          <a:blip r:embed="rId5"/>
          <a:stretch>
            <a:fillRect/>
          </a:stretch>
        </p:blipFill>
        <p:spPr>
          <a:xfrm>
            <a:off x="10073143" y="5292105"/>
            <a:ext cx="2049963" cy="802284"/>
          </a:xfrm>
          <a:prstGeom prst="rect">
            <a:avLst/>
          </a:prstGeom>
        </p:spPr>
      </p:pic>
      <p:pic>
        <p:nvPicPr>
          <p:cNvPr id="7" name="图片 6"/>
          <p:cNvPicPr>
            <a:picLocks noChangeAspect="1"/>
          </p:cNvPicPr>
          <p:nvPr/>
        </p:nvPicPr>
        <p:blipFill>
          <a:blip r:embed="rId6"/>
          <a:stretch>
            <a:fillRect/>
          </a:stretch>
        </p:blipFill>
        <p:spPr>
          <a:xfrm>
            <a:off x="10458464" y="6113886"/>
            <a:ext cx="1584581" cy="690934"/>
          </a:xfrm>
          <a:prstGeom prst="rect">
            <a:avLst/>
          </a:prstGeom>
        </p:spPr>
      </p:pic>
    </p:spTree>
    <p:extLst>
      <p:ext uri="{BB962C8B-B14F-4D97-AF65-F5344CB8AC3E}">
        <p14:creationId xmlns:p14="http://schemas.microsoft.com/office/powerpoint/2010/main" val="28949771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StackGAN-v2</a:t>
            </a:r>
            <a:endParaRPr lang="zh-CN" altLang="en-US" dirty="0"/>
          </a:p>
        </p:txBody>
      </p:sp>
      <p:pic>
        <p:nvPicPr>
          <p:cNvPr id="4" name="内容占位符 3"/>
          <p:cNvPicPr>
            <a:picLocks noGrp="1" noChangeAspect="1"/>
          </p:cNvPicPr>
          <p:nvPr>
            <p:ph idx="1"/>
          </p:nvPr>
        </p:nvPicPr>
        <p:blipFill>
          <a:blip r:embed="rId3"/>
          <a:stretch>
            <a:fillRect/>
          </a:stretch>
        </p:blipFill>
        <p:spPr>
          <a:xfrm>
            <a:off x="838200" y="1909748"/>
            <a:ext cx="10515600" cy="4183092"/>
          </a:xfrm>
          <a:prstGeom prst="rect">
            <a:avLst/>
          </a:prstGeom>
        </p:spPr>
      </p:pic>
    </p:spTree>
    <p:extLst>
      <p:ext uri="{BB962C8B-B14F-4D97-AF65-F5344CB8AC3E}">
        <p14:creationId xmlns:p14="http://schemas.microsoft.com/office/powerpoint/2010/main" val="3393231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AttnGAN</a:t>
            </a:r>
            <a:endParaRPr lang="zh-CN" altLang="en-US" dirty="0"/>
          </a:p>
        </p:txBody>
      </p:sp>
      <p:pic>
        <p:nvPicPr>
          <p:cNvPr id="4" name="内容占位符 3"/>
          <p:cNvPicPr>
            <a:picLocks noGrp="1" noChangeAspect="1"/>
          </p:cNvPicPr>
          <p:nvPr>
            <p:ph idx="1"/>
          </p:nvPr>
        </p:nvPicPr>
        <p:blipFill>
          <a:blip r:embed="rId3"/>
          <a:stretch>
            <a:fillRect/>
          </a:stretch>
        </p:blipFill>
        <p:spPr>
          <a:xfrm>
            <a:off x="848782" y="1503852"/>
            <a:ext cx="10494436" cy="5084838"/>
          </a:xfrm>
          <a:prstGeom prst="rect">
            <a:avLst/>
          </a:prstGeom>
        </p:spPr>
      </p:pic>
    </p:spTree>
    <p:extLst>
      <p:ext uri="{BB962C8B-B14F-4D97-AF65-F5344CB8AC3E}">
        <p14:creationId xmlns:p14="http://schemas.microsoft.com/office/powerpoint/2010/main" val="3189875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AttnGAN</a:t>
            </a:r>
            <a:endParaRPr lang="zh-CN" altLang="en-US" dirty="0"/>
          </a:p>
        </p:txBody>
      </p:sp>
      <p:sp>
        <p:nvSpPr>
          <p:cNvPr id="3" name="内容占位符 2"/>
          <p:cNvSpPr>
            <a:spLocks noGrp="1"/>
          </p:cNvSpPr>
          <p:nvPr>
            <p:ph idx="1"/>
          </p:nvPr>
        </p:nvSpPr>
        <p:spPr/>
        <p:txBody>
          <a:bodyPr/>
          <a:lstStyle/>
          <a:p>
            <a:r>
              <a:rPr lang="zh-CN" altLang="en-US" dirty="0"/>
              <a:t>利用全局句子向量在第一阶段生成低分辨率图像</a:t>
            </a:r>
          </a:p>
          <a:p>
            <a:r>
              <a:rPr lang="zh-CN" altLang="en-US" dirty="0"/>
              <a:t>将</a:t>
            </a:r>
            <a:r>
              <a:rPr lang="zh-CN" altLang="en-US" b="1" dirty="0"/>
              <a:t>区域图像矢量</a:t>
            </a:r>
            <a:r>
              <a:rPr lang="zh-CN" altLang="en-US" dirty="0"/>
              <a:t>与对应的词语上下文矢量组合以在周围子区域中生成新的图像特征</a:t>
            </a:r>
          </a:p>
          <a:p>
            <a:r>
              <a:rPr lang="zh-CN" altLang="en-US" dirty="0"/>
              <a:t>而深度</a:t>
            </a:r>
            <a:r>
              <a:rPr lang="en-US" altLang="zh-CN" dirty="0"/>
              <a:t>Attentional</a:t>
            </a:r>
            <a:r>
              <a:rPr lang="zh-CN" altLang="en-US" dirty="0"/>
              <a:t>多模态相似度模型（</a:t>
            </a:r>
            <a:r>
              <a:rPr lang="en-US" altLang="zh-CN" dirty="0"/>
              <a:t>DAMSM</a:t>
            </a:r>
            <a:r>
              <a:rPr lang="zh-CN" altLang="en-US" dirty="0"/>
              <a:t>），用于计算生成的图像和文本描述之间的相似性，为训练生成器提供额外的细粒度图文匹配损失。</a:t>
            </a:r>
          </a:p>
          <a:p>
            <a:endParaRPr lang="zh-CN" altLang="en-US" dirty="0"/>
          </a:p>
        </p:txBody>
      </p:sp>
    </p:spTree>
    <p:extLst>
      <p:ext uri="{BB962C8B-B14F-4D97-AF65-F5344CB8AC3E}">
        <p14:creationId xmlns:p14="http://schemas.microsoft.com/office/powerpoint/2010/main" val="1117408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EVALUATION AND ANALYSIS </a:t>
            </a:r>
            <a:br>
              <a:rPr lang="en-US" altLang="zh-CN" dirty="0" smtClean="0"/>
            </a:br>
            <a:r>
              <a:rPr lang="zh-CN" altLang="en-US" sz="3100" dirty="0" smtClean="0"/>
              <a:t>数据集：</a:t>
            </a:r>
            <a:r>
              <a:rPr lang="en-US" altLang="zh-CN" sz="3100" dirty="0" smtClean="0"/>
              <a:t>Multi-MNIST</a:t>
            </a:r>
            <a:r>
              <a:rPr lang="zh-CN" altLang="en-US" sz="3100" dirty="0" smtClean="0"/>
              <a:t>数据集，</a:t>
            </a:r>
            <a:r>
              <a:rPr lang="en-US" altLang="zh-CN" sz="3100" dirty="0" smtClean="0"/>
              <a:t>CLEVR</a:t>
            </a:r>
            <a:r>
              <a:rPr lang="zh-CN" altLang="en-US" sz="3100" dirty="0" smtClean="0"/>
              <a:t>数据集和</a:t>
            </a:r>
            <a:r>
              <a:rPr lang="en-US" altLang="zh-CN" sz="3100" dirty="0" smtClean="0"/>
              <a:t>MS-COCO</a:t>
            </a:r>
            <a:r>
              <a:rPr lang="zh-CN" altLang="en-US" sz="3100" dirty="0" smtClean="0"/>
              <a:t>数据集。</a:t>
            </a:r>
            <a:endParaRPr lang="zh-CN" altLang="en-US" sz="3100" dirty="0"/>
          </a:p>
        </p:txBody>
      </p:sp>
      <p:pic>
        <p:nvPicPr>
          <p:cNvPr id="4" name="内容占位符 3"/>
          <p:cNvPicPr>
            <a:picLocks noGrp="1" noChangeAspect="1"/>
          </p:cNvPicPr>
          <p:nvPr>
            <p:ph idx="1"/>
          </p:nvPr>
        </p:nvPicPr>
        <p:blipFill>
          <a:blip r:embed="rId3"/>
          <a:stretch>
            <a:fillRect/>
          </a:stretch>
        </p:blipFill>
        <p:spPr>
          <a:xfrm>
            <a:off x="1992696" y="1653168"/>
            <a:ext cx="7760689" cy="3468916"/>
          </a:xfrm>
          <a:prstGeom prst="rect">
            <a:avLst/>
          </a:prstGeom>
        </p:spPr>
      </p:pic>
      <p:pic>
        <p:nvPicPr>
          <p:cNvPr id="5" name="图片 4"/>
          <p:cNvPicPr>
            <a:picLocks noChangeAspect="1"/>
          </p:cNvPicPr>
          <p:nvPr/>
        </p:nvPicPr>
        <p:blipFill>
          <a:blip r:embed="rId4"/>
          <a:stretch>
            <a:fillRect/>
          </a:stretch>
        </p:blipFill>
        <p:spPr>
          <a:xfrm>
            <a:off x="1992696" y="5122084"/>
            <a:ext cx="7634348" cy="1686910"/>
          </a:xfrm>
          <a:prstGeom prst="rect">
            <a:avLst/>
          </a:prstGeom>
        </p:spPr>
      </p:pic>
      <p:sp>
        <p:nvSpPr>
          <p:cNvPr id="6" name="矩形 5"/>
          <p:cNvSpPr/>
          <p:nvPr/>
        </p:nvSpPr>
        <p:spPr>
          <a:xfrm>
            <a:off x="10113520" y="3580665"/>
            <a:ext cx="1739579" cy="369332"/>
          </a:xfrm>
          <a:prstGeom prst="rect">
            <a:avLst/>
          </a:prstGeom>
        </p:spPr>
        <p:txBody>
          <a:bodyPr wrap="none">
            <a:spAutoFit/>
          </a:bodyPr>
          <a:lstStyle/>
          <a:p>
            <a:r>
              <a:rPr lang="zh-CN" altLang="en-US" dirty="0" smtClean="0"/>
              <a:t>ablation studies</a:t>
            </a:r>
            <a:endParaRPr lang="zh-CN" altLang="en-US" dirty="0"/>
          </a:p>
        </p:txBody>
      </p:sp>
      <p:sp>
        <p:nvSpPr>
          <p:cNvPr id="7" name="矩形 6"/>
          <p:cNvSpPr/>
          <p:nvPr/>
        </p:nvSpPr>
        <p:spPr>
          <a:xfrm>
            <a:off x="10113520" y="4505575"/>
            <a:ext cx="1781257" cy="369332"/>
          </a:xfrm>
          <a:prstGeom prst="rect">
            <a:avLst/>
          </a:prstGeom>
        </p:spPr>
        <p:txBody>
          <a:bodyPr wrap="none">
            <a:spAutoFit/>
          </a:bodyPr>
          <a:lstStyle/>
          <a:p>
            <a:r>
              <a:rPr lang="en-US" altLang="zh-CN" dirty="0" smtClean="0"/>
              <a:t>layout encoding</a:t>
            </a:r>
            <a:endParaRPr lang="zh-CN" altLang="en-US" dirty="0"/>
          </a:p>
        </p:txBody>
      </p:sp>
      <p:sp>
        <p:nvSpPr>
          <p:cNvPr id="9" name="矩形 8"/>
          <p:cNvSpPr/>
          <p:nvPr/>
        </p:nvSpPr>
        <p:spPr>
          <a:xfrm>
            <a:off x="10113520" y="5167671"/>
            <a:ext cx="1851789" cy="369332"/>
          </a:xfrm>
          <a:prstGeom prst="rect">
            <a:avLst/>
          </a:prstGeom>
        </p:spPr>
        <p:txBody>
          <a:bodyPr wrap="none">
            <a:spAutoFit/>
          </a:bodyPr>
          <a:lstStyle/>
          <a:p>
            <a:r>
              <a:rPr lang="en-US" altLang="zh-CN" dirty="0" smtClean="0"/>
              <a:t>object pathways </a:t>
            </a:r>
            <a:endParaRPr lang="zh-CN" altLang="en-US" dirty="0"/>
          </a:p>
        </p:txBody>
      </p:sp>
    </p:spTree>
    <p:extLst>
      <p:ext uri="{BB962C8B-B14F-4D97-AF65-F5344CB8AC3E}">
        <p14:creationId xmlns:p14="http://schemas.microsoft.com/office/powerpoint/2010/main" val="3863569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CLEVR</a:t>
            </a:r>
            <a:endParaRPr lang="zh-CN" altLang="en-US" dirty="0"/>
          </a:p>
        </p:txBody>
      </p:sp>
      <p:pic>
        <p:nvPicPr>
          <p:cNvPr id="4" name="内容占位符 3"/>
          <p:cNvPicPr>
            <a:picLocks noGrp="1" noChangeAspect="1"/>
          </p:cNvPicPr>
          <p:nvPr>
            <p:ph idx="1"/>
          </p:nvPr>
        </p:nvPicPr>
        <p:blipFill>
          <a:blip r:embed="rId3"/>
          <a:stretch>
            <a:fillRect/>
          </a:stretch>
        </p:blipFill>
        <p:spPr>
          <a:xfrm>
            <a:off x="433314" y="2648787"/>
            <a:ext cx="11325372" cy="2653973"/>
          </a:xfrm>
          <a:prstGeom prst="rect">
            <a:avLst/>
          </a:prstGeom>
        </p:spPr>
      </p:pic>
    </p:spTree>
    <p:extLst>
      <p:ext uri="{BB962C8B-B14F-4D97-AF65-F5344CB8AC3E}">
        <p14:creationId xmlns:p14="http://schemas.microsoft.com/office/powerpoint/2010/main" val="2949585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3001</TotalTime>
  <Words>1631</Words>
  <Application>Microsoft Office PowerPoint</Application>
  <PresentationFormat>宽屏</PresentationFormat>
  <Paragraphs>144</Paragraphs>
  <Slides>14</Slides>
  <Notes>13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等线</vt:lpstr>
      <vt:lpstr>等线 Light</vt:lpstr>
      <vt:lpstr>Arial</vt:lpstr>
      <vt:lpstr>Office 主题​​</vt:lpstr>
      <vt:lpstr>GENERATING MULTIPLE OBJECTS AT SPATIALLY DISTINCT LOCATIONS</vt:lpstr>
      <vt:lpstr>Inferring semantic layout for hierarchical text-to-image synthesis.</vt:lpstr>
      <vt:lpstr>PowerPoint 演示文稿</vt:lpstr>
      <vt:lpstr>PowerPoint 演示文稿</vt:lpstr>
      <vt:lpstr>StackGAN-v2</vt:lpstr>
      <vt:lpstr>AttnGAN</vt:lpstr>
      <vt:lpstr>AttnGAN</vt:lpstr>
      <vt:lpstr>EVALUATION AND ANALYSIS  数据集：Multi-MNIST数据集，CLEVR数据集和MS-COCO数据集。</vt:lpstr>
      <vt:lpstr>CLEVR</vt:lpstr>
      <vt:lpstr>CoCo</vt:lpstr>
      <vt:lpstr>CoCo</vt:lpstr>
      <vt:lpstr>CoCo</vt:lpstr>
      <vt:lpstr>OBJECT DETECTION ON MS-COCO IMAGES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MULTIPLE OBJECTS AT SPATIALLY DISTINCT LOCATIONS</dc:title>
  <dc:creator>Xuan Chen</dc:creator>
  <cp:lastModifiedBy>Xuan Chen</cp:lastModifiedBy>
  <cp:revision>59</cp:revision>
  <dcterms:created xsi:type="dcterms:W3CDTF">2019-08-27T06:35:00Z</dcterms:created>
  <dcterms:modified xsi:type="dcterms:W3CDTF">2019-08-30T00:47:32Z</dcterms:modified>
</cp:coreProperties>
</file>